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9" r:id="rId2"/>
    <p:sldId id="327" r:id="rId3"/>
    <p:sldId id="331" r:id="rId4"/>
    <p:sldId id="334" r:id="rId5"/>
    <p:sldId id="335" r:id="rId6"/>
    <p:sldId id="326" r:id="rId7"/>
    <p:sldId id="328" r:id="rId8"/>
    <p:sldId id="330" r:id="rId9"/>
    <p:sldId id="336" r:id="rId10"/>
    <p:sldId id="337" r:id="rId11"/>
    <p:sldId id="357" r:id="rId12"/>
    <p:sldId id="358" r:id="rId13"/>
    <p:sldId id="359" r:id="rId14"/>
    <p:sldId id="288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343" autoAdjust="0"/>
  </p:normalViewPr>
  <p:slideViewPr>
    <p:cSldViewPr snapToGrid="0">
      <p:cViewPr>
        <p:scale>
          <a:sx n="77" d="100"/>
          <a:sy n="77" d="100"/>
        </p:scale>
        <p:origin x="-46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2B32E5-4AEE-45A7-867F-6D80336E9A45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24C198-8435-4270-8D03-1A48A7BC89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jitsu-ah512-2\Downloads\83442837_2905840359513676_68450401049810938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2487141"/>
            <a:ext cx="5008952" cy="375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ποτέλεσμα εικόνας για minions 2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7893" y="1795216"/>
            <a:ext cx="2835196" cy="3154465"/>
          </a:xfrm>
          <a:prstGeom prst="rect">
            <a:avLst/>
          </a:prstGeom>
          <a:noFill/>
        </p:spPr>
      </p:pic>
      <p:sp>
        <p:nvSpPr>
          <p:cNvPr id="4" name="Текстово поле 3"/>
          <p:cNvSpPr txBox="1"/>
          <p:nvPr/>
        </p:nvSpPr>
        <p:spPr>
          <a:xfrm>
            <a:off x="1556951" y="1751991"/>
            <a:ext cx="8575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Финансиран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ОП „Наука и образование за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интелигентен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растеж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 2014-2020 г.,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съфинансирана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Европейския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социален фонд</a:t>
            </a:r>
            <a:r>
              <a:rPr lang="ru-RU" sz="16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4198072" y="124643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709351" y="1685780"/>
            <a:ext cx="53043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82296" indent="0" algn="just">
              <a:buNone/>
            </a:pPr>
            <a:endParaRPr lang="bg-BG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структурата на всеки урок предвиждах време за самостоятелна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работа,за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индивидуализация и диференциация на обучението.</a:t>
            </a:r>
          </a:p>
          <a:p>
            <a:pPr marL="82296" indent="0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Формирах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трайни познавателни интереси  чрез повторение  на основни и важни знания  при допълнителни упражнения </a:t>
            </a:r>
          </a:p>
          <a:p>
            <a:pPr marL="82296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Провокирах желанието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за учене 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възпитах пози-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тивни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чувства към училището и учебните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дисцип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лини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2296"/>
            <a:endParaRPr lang="bg-B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Αποτέλεσμα εικόνας για minions 2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2766" y="1306286"/>
            <a:ext cx="2209468" cy="2458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35038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авоъгълник 10"/>
          <p:cNvSpPr/>
          <p:nvPr/>
        </p:nvSpPr>
        <p:spPr>
          <a:xfrm>
            <a:off x="1441622" y="1569308"/>
            <a:ext cx="9926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Дейностите по проект </a:t>
            </a:r>
          </a:p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„Подкрепа за успех“спомогнаха за преодоляване на констатираните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от мен обучителни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затруднения.</a:t>
            </a:r>
          </a:p>
        </p:txBody>
      </p:sp>
      <p:pic>
        <p:nvPicPr>
          <p:cNvPr id="13" name="Picture 2" descr="Снимка на Основно Училище Христо Ботев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19" y="2656702"/>
            <a:ext cx="2759675" cy="33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нимка на Основно Училище Христо Ботев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633" y="2656702"/>
            <a:ext cx="2759675" cy="33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02372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5925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авоъгълник 8"/>
          <p:cNvSpPr/>
          <p:nvPr/>
        </p:nvSpPr>
        <p:spPr>
          <a:xfrm>
            <a:off x="1408671" y="1674285"/>
            <a:ext cx="102561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    </a:t>
            </a:r>
            <a:r>
              <a:rPr lang="bg-BG" i="1" dirty="0" smtClean="0"/>
              <a:t>    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РЕЗУЛТАТИ:</a:t>
            </a:r>
          </a:p>
          <a:p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     Изградиха  се умения за работа по определени 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типове тестови задачи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, повишиха  се комуникативните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умения.   </a:t>
            </a:r>
            <a:endParaRPr lang="bg-BG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 Попълни се образователния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се приложиха 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придобитите знания в практически план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bg-BG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    Една ученичка от 6 клас , 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Румяна Николаева през месец ноември  напусна групата /цялото семейство отпътува за чужбина/.Групата бе попълнена с Николина Николаева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bg-BG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   Двама ученици от 6 клас 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частично постигнаха очакваните резултати , а четири  от групата в голяма степен постигнаха очакваните резултати от обучението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bg-BG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   Една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ученичка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от 7 клас Руска </a:t>
            </a:r>
            <a:r>
              <a:rPr lang="bg-BG" i="1" dirty="0" err="1">
                <a:latin typeface="Times New Roman" pitchFamily="18" charset="0"/>
                <a:cs typeface="Times New Roman" pitchFamily="18" charset="0"/>
              </a:rPr>
              <a:t>Катева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 Минкова  не завърши плануваните 60 часа , а само 40 / не е присъствала в часовете след създадената извънредна ситуация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Подкрепени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оглед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приобщаването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им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намаляване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риска от преждевременно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напускане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образователната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система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3388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Снимка на Основно Училище Христо Ботев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28" y="1674285"/>
            <a:ext cx="3582598" cy="47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нимка на Основно Училище Христо Ботев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60" y="1674285"/>
            <a:ext cx="4033069" cy="30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авоъгълник 11"/>
          <p:cNvSpPr/>
          <p:nvPr/>
        </p:nvSpPr>
        <p:spPr>
          <a:xfrm>
            <a:off x="1482810" y="4814317"/>
            <a:ext cx="6166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Плануваните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часове в учебната програма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за групата от 7 клас  мотивираха </a:t>
            </a:r>
            <a:r>
              <a:rPr lang="bg-BG" i="1" dirty="0">
                <a:latin typeface="Times New Roman" pitchFamily="18" charset="0"/>
                <a:cs typeface="Times New Roman" pitchFamily="18" charset="0"/>
              </a:rPr>
              <a:t>учениците за учене и по-добра представяне на НВО.Двама ученици частично постигнаха очакваните резултати , а шест от групата в голяма степен постигнаха очакваните резултати от обучението.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418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802835" y="1779105"/>
            <a:ext cx="8046397" cy="3991500"/>
          </a:xfrm>
          <a:prstGeom prst="horizontalScroll">
            <a:avLst/>
          </a:prstGeom>
          <a:solidFill>
            <a:schemeClr val="accent5">
              <a:lumMod val="75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5758" y="2251361"/>
            <a:ext cx="7863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Благодаря за старание на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всички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ученици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Благодаря за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подкрепата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всички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колеги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Жулиета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Мирчева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ръководител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групите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допълнително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обучение по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български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език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и л-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ра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 проект «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Подкрепа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за успех»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в ОУ  «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Христо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Ботев»с.Камбурово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15" descr="&amp;Rcy;&amp;iecy;&amp;zcy;&amp;ucy;&amp;lcy;&amp;tcy;&amp;acy;&amp;tcy; &amp;scy; &amp;icy;&amp;zcy;&amp;ocy;&amp;bcy;&amp;rcy;&amp;acy;&amp;zhcy;&amp;iecy;&amp;ncy;&amp;icy;&amp;iecy; &amp;zcy;&amp;acy; &amp;vcy;&amp;rcy;&amp;hardcy;&amp;khcy; &amp;ocy;&amp;kcy;&amp;ocy;&amp;lcy;&amp;chcy;&amp;icy;&amp;t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17" y="1278655"/>
            <a:ext cx="1691253" cy="1000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1865312" y="193588"/>
            <a:ext cx="2719045" cy="104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44" y="193588"/>
            <a:ext cx="1532247" cy="1042087"/>
          </a:xfrm>
          <a:prstGeom prst="rect">
            <a:avLst/>
          </a:prstGeom>
          <a:noFill/>
        </p:spPr>
      </p:pic>
      <p:pic>
        <p:nvPicPr>
          <p:cNvPr id="10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44" y="345989"/>
            <a:ext cx="2496064" cy="88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Fujitsu-ah512-2\Downloads\106730496_3180321695362877_505497331998360291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70" y="1306286"/>
            <a:ext cx="3761922" cy="502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Αποτέλεσμα εικόνας για minions 2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34444" y="1674285"/>
            <a:ext cx="2309556" cy="2721977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3719384" y="3429001"/>
            <a:ext cx="3904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Как  да  се помогне  на всички деца, срещащи трудности при усвояване на учебния материал по Български език и литература?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8754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лавие 1"/>
          <p:cNvSpPr>
            <a:spLocks noGrp="1"/>
          </p:cNvSpPr>
          <p:nvPr>
            <p:ph type="title"/>
          </p:nvPr>
        </p:nvSpPr>
        <p:spPr>
          <a:xfrm>
            <a:off x="3184546" y="2217982"/>
            <a:ext cx="6783859" cy="562288"/>
          </a:xfrm>
        </p:spPr>
        <p:txBody>
          <a:bodyPr>
            <a:normAutofit fontScale="90000"/>
          </a:bodyPr>
          <a:lstStyle/>
          <a:p>
            <a:pPr marL="82296" indent="0"/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Основните задачи, които си поставих:</a:t>
            </a:r>
            <a:endParaRPr lang="bg-BG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627701" y="3020875"/>
            <a:ext cx="9506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 1. Навременно отстраняване на затрудненията, възникнали в учебната дейност на учениците, търсене на възможности за попълване на пропуските 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повишаване </a:t>
            </a:r>
            <a:r>
              <a:rPr lang="bg-BG" dirty="0" err="1">
                <a:latin typeface="Times New Roman" pitchFamily="18" charset="0"/>
                <a:cs typeface="Times New Roman" pitchFamily="18" charset="0"/>
              </a:rPr>
              <a:t>успеваемостта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на учениците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,чрез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допълнителното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обучение по български език и литература.</a:t>
            </a:r>
          </a:p>
          <a:p>
            <a:pPr marL="82296" indent="0" algn="just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2. П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роучване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на всички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трудно успяващи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ученици и набелязване на мерки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включване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в групи за допълнително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</a:p>
          <a:p>
            <a:pPr marL="82296" indent="0" algn="just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3. Усвояване на минимума знания чрез индивидуална работа, съобразена с установените пропуски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926127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C:\Users\Fujitsu-ah512-2\Downloads\106797389_2803375063223948_144531813662186772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98" y="1212620"/>
            <a:ext cx="3928310" cy="5251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1762898" y="224549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indent="0"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   Основни 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дейности: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Направих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входна диагностика за установяване индивидуалните пропуски на учениците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82296" algn="just"/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algn="just"/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82296" algn="just"/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Осъществих  2 срещи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с родителите  и  ги запознах   с дейностите по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проекта и резултатите от обучението им.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87078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C:\Users\Fujitsu-ah512-2\Downloads\106903742_1092633971120058_43860515474306914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10" y="1872637"/>
            <a:ext cx="3784358" cy="278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ujitsu-ah512-2\Downloads\106799382_274426700546343_506475817560351064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81" y="3241506"/>
            <a:ext cx="3782451" cy="2839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524000" y="5095273"/>
            <a:ext cx="43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Сформирах групите  за  допълнително обучение с ученици от 6 и 7 клас 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6471976" y="1886707"/>
            <a:ext cx="5259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Изготвих програми с теми и графици  с диференциация на степента на трудност на материала според потребностите и пропуските на учениците</a:t>
            </a:r>
          </a:p>
        </p:txBody>
      </p:sp>
    </p:spTree>
    <p:extLst>
      <p:ext uri="{BB962C8B-B14F-4D97-AF65-F5344CB8AC3E}">
        <p14:creationId xmlns:p14="http://schemas.microsoft.com/office/powerpoint/2010/main" val="2677579944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780243" y="1212620"/>
            <a:ext cx="5605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400" b="1" dirty="0" smtClean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Заедно ще успеем-подготовка за НВО</a:t>
            </a:r>
            <a:r>
              <a:rPr lang="ru-RU" b="1" dirty="0" smtClean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C:\Users\Fujitsu-ah512-2\Downloads\106724117_771123623632618_910036726089492378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52" y="2335144"/>
            <a:ext cx="4703548" cy="3530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ujitsu-ah512-2\Downloads\106757927_744115123016675_5267067100401769961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19" y="2801237"/>
            <a:ext cx="4740617" cy="355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95205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40365" y="1212620"/>
            <a:ext cx="3061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 smtClean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лавие 1"/>
          <p:cNvSpPr>
            <a:spLocks noGrp="1"/>
          </p:cNvSpPr>
          <p:nvPr>
            <p:ph type="title"/>
          </p:nvPr>
        </p:nvSpPr>
        <p:spPr>
          <a:xfrm>
            <a:off x="3382254" y="1674285"/>
            <a:ext cx="6586151" cy="6205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rgbClr val="3891A7">
                      <a:lumMod val="25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ru-RU" sz="2400" b="1" dirty="0" err="1" smtClean="0">
                <a:ln w="10541" cmpd="sng">
                  <a:solidFill>
                    <a:srgbClr val="3891A7">
                      <a:lumMod val="25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седми</a:t>
            </a:r>
            <a:r>
              <a:rPr lang="ru-RU" sz="2400" b="1" dirty="0" smtClean="0">
                <a:ln w="10541" cmpd="sng">
                  <a:solidFill>
                    <a:srgbClr val="3891A7">
                      <a:lumMod val="25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3891A7">
                      <a:lumMod val="25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</a:t>
            </a:r>
            <a:endParaRPr lang="bg-BG" sz="1600" dirty="0"/>
          </a:p>
        </p:txBody>
      </p:sp>
      <p:pic>
        <p:nvPicPr>
          <p:cNvPr id="11" name="Picture 2" descr="C:\Users\Fujitsu-ah512-2\Downloads\106778742_594554704563337_614883892209440484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42" y="2294811"/>
            <a:ext cx="5424616" cy="4071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1853514" y="3038131"/>
            <a:ext cx="4090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Започнах със сформиране  на група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за допълнително обучение по български език и литература за ученици от 7 клас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 цел:</a:t>
            </a:r>
          </a:p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се повиши успеха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равнището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на езиковата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подготовка;   - да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се изградят умения да работят по определен тип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задачи;</a:t>
            </a:r>
          </a:p>
          <a:p>
            <a:pPr marL="82296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се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развие функционалната грамотност чрез изграждане 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осмисли  и анализира информация от непознат текст.</a:t>
            </a:r>
          </a:p>
        </p:txBody>
      </p:sp>
    </p:spTree>
    <p:extLst>
      <p:ext uri="{BB962C8B-B14F-4D97-AF65-F5344CB8AC3E}">
        <p14:creationId xmlns:p14="http://schemas.microsoft.com/office/powerpoint/2010/main" val="34540081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лавие 1"/>
          <p:cNvSpPr>
            <a:spLocks noGrp="1"/>
          </p:cNvSpPr>
          <p:nvPr>
            <p:ph type="title"/>
          </p:nvPr>
        </p:nvSpPr>
        <p:spPr>
          <a:xfrm>
            <a:off x="3382254" y="1674285"/>
            <a:ext cx="6586151" cy="620526"/>
          </a:xfrm>
        </p:spPr>
        <p:txBody>
          <a:bodyPr>
            <a:normAutofit/>
          </a:bodyPr>
          <a:lstStyle/>
          <a:p>
            <a:pPr marL="82296" indent="0"/>
            <a:r>
              <a:rPr lang="bg-BG" sz="3200" b="1" dirty="0">
                <a:latin typeface="Times New Roman" pitchFamily="18" charset="0"/>
                <a:cs typeface="Times New Roman" pitchFamily="18" charset="0"/>
              </a:rPr>
              <a:t>„Пиша ,уча се и зная“-6 клас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6938111" y="2511527"/>
            <a:ext cx="4837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Сформирах и 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група за допълнително обучение по български език и литература за ученици от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клас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цел да се изградят важни умения за развиване на езиковата подготовка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 да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се обогатят знанията за строежа на езика;езиковите и речевите единици; някои правописни, пунктуационни и граматични норми.</a:t>
            </a:r>
            <a:endParaRPr lang="bg-BG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Снимка на Основно Училище Христо Ботев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37872"/>
            <a:ext cx="5110634" cy="383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7041187" y="5128055"/>
            <a:ext cx="4631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Входното 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ниво показа ,че тази група ученици имат нужда да се усъвършенстват уменията за конструиране на текст и за създаване на текст по словесна или визуална опора.</a:t>
            </a:r>
          </a:p>
        </p:txBody>
      </p:sp>
    </p:spTree>
    <p:extLst>
      <p:ext uri="{BB962C8B-B14F-4D97-AF65-F5344CB8AC3E}">
        <p14:creationId xmlns:p14="http://schemas.microsoft.com/office/powerpoint/2010/main" val="2504755475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12620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6806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0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C:\Users\Fujitsu-ah512-2\Downloads\106915414_193943098712802_4851576095982772169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34" y="1804086"/>
            <a:ext cx="3217542" cy="430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6598508" y="2675405"/>
            <a:ext cx="48814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Подготвих 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и стандартизирах периодични тестове за проверка на знанията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всеки 10 учебни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часа, 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генерирах удостоверения за постигнатите резултати.</a:t>
            </a:r>
          </a:p>
          <a:p>
            <a:pPr marL="82296" indent="0" algn="just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Извърших анализ 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на работата и </a:t>
            </a:r>
            <a:r>
              <a:rPr lang="bg-BG" dirty="0" err="1">
                <a:latin typeface="Times New Roman" pitchFamily="18" charset="0"/>
                <a:cs typeface="Times New Roman" pitchFamily="18" charset="0"/>
              </a:rPr>
              <a:t>успеваемостта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на децата , отразих напредъка на обучаемите  .</a:t>
            </a:r>
          </a:p>
        </p:txBody>
      </p:sp>
    </p:spTree>
    <p:extLst>
      <p:ext uri="{BB962C8B-B14F-4D97-AF65-F5344CB8AC3E}">
        <p14:creationId xmlns:p14="http://schemas.microsoft.com/office/powerpoint/2010/main" val="171834135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1449</TotalTime>
  <Words>655</Words>
  <Application>Microsoft Office PowerPoint</Application>
  <PresentationFormat>По избор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Solstice</vt:lpstr>
      <vt:lpstr>Презентация на PowerPoint</vt:lpstr>
      <vt:lpstr>Презентация на PowerPoint</vt:lpstr>
      <vt:lpstr>Основните задачи, които си поставих:</vt:lpstr>
      <vt:lpstr>Презентация на PowerPoint</vt:lpstr>
      <vt:lpstr>Презентация на PowerPoint</vt:lpstr>
      <vt:lpstr>Презентация на PowerPoint</vt:lpstr>
      <vt:lpstr>                   седми клас</vt:lpstr>
      <vt:lpstr>„Пиша ,уча се и зная“-6 клас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Dimitrovgrad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ОТНОСИТЕЛНО МЕСТОИМЕНИЕ</dc:title>
  <dc:creator>Galina Bogoeva</dc:creator>
  <cp:lastModifiedBy>Fujitsu-ah512-2</cp:lastModifiedBy>
  <cp:revision>147</cp:revision>
  <dcterms:created xsi:type="dcterms:W3CDTF">2018-11-20T15:15:55Z</dcterms:created>
  <dcterms:modified xsi:type="dcterms:W3CDTF">2020-07-05T10:15:31Z</dcterms:modified>
</cp:coreProperties>
</file>