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4"/>
  </p:sld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4" r:id="rId12"/>
    <p:sldId id="273" r:id="rId13"/>
    <p:sldId id="272" r:id="rId14"/>
    <p:sldId id="278" r:id="rId15"/>
    <p:sldId id="277" r:id="rId16"/>
    <p:sldId id="276" r:id="rId17"/>
    <p:sldId id="275" r:id="rId18"/>
    <p:sldId id="283" r:id="rId19"/>
    <p:sldId id="282" r:id="rId20"/>
    <p:sldId id="280" r:id="rId21"/>
    <p:sldId id="279" r:id="rId22"/>
    <p:sldId id="281" r:id="rId23"/>
    <p:sldId id="2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854438"/>
      </p:ext>
    </p:extLst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5535685"/>
      </p:ext>
    </p:extLst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657104"/>
      </p:ext>
    </p:extLst>
  </p:cSld>
  <p:clrMapOvr>
    <a:masterClrMapping/>
  </p:clrMapOvr>
  <p:transition spd="slow"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916902"/>
      </p:ext>
    </p:extLst>
  </p:cSld>
  <p:clrMapOvr>
    <a:masterClrMapping/>
  </p:clrMapOvr>
  <p:transition spd="slow" advClick="0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2264686"/>
      </p:ext>
    </p:extLst>
  </p:cSld>
  <p:clrMapOvr>
    <a:masterClrMapping/>
  </p:clrMapOvr>
  <p:transition spd="slow" advClick="0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530999"/>
      </p:ext>
    </p:extLst>
  </p:cSld>
  <p:clrMapOvr>
    <a:masterClrMapping/>
  </p:clrMapOvr>
  <p:transition spd="slow" advClick="0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19876"/>
      </p:ext>
    </p:extLst>
  </p:cSld>
  <p:clrMapOvr>
    <a:masterClrMapping/>
  </p:clrMapOvr>
  <p:transition spd="slow" advClick="0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65071"/>
      </p:ext>
    </p:extLst>
  </p:cSld>
  <p:clrMapOvr>
    <a:masterClrMapping/>
  </p:clrMapOvr>
  <p:transition spd="slow" advClick="0" advTm="1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490991"/>
      </p:ext>
    </p:extLst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9304336"/>
      </p:ext>
    </p:extLst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395301"/>
      </p:ext>
    </p:extLst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4047933"/>
      </p:ext>
    </p:extLst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7968"/>
      </p:ext>
    </p:extLst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720597"/>
      </p:ext>
    </p:extLst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4882427"/>
      </p:ext>
    </p:extLst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624256"/>
      </p:ext>
    </p:extLst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2250619"/>
      </p:ext>
    </p:extLst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3D0AB2-93B1-4E9D-9C4C-6F2C2BC27848}" type="datetimeFigureOut">
              <a:rPr lang="bg-BG" smtClean="0"/>
              <a:t>5.7.2020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7503BC-4FED-48CB-8709-FAD9115852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181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ransition spd="slow" advClick="0" advTm="10000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3" Type="http://schemas.openxmlformats.org/officeDocument/2006/relationships/image" Target="../media/image8.pn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12.pn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2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470453" y="1148841"/>
            <a:ext cx="10392033" cy="1507861"/>
          </a:xfrm>
        </p:spPr>
        <p:txBody>
          <a:bodyPr>
            <a:normAutofit fontScale="90000"/>
          </a:bodyPr>
          <a:lstStyle/>
          <a:p>
            <a:pPr algn="ctr"/>
            <a:r>
              <a:rPr lang="bg-BG" sz="5400" b="1" i="1" dirty="0">
                <a:effectLst/>
              </a:rPr>
              <a:t> </a:t>
            </a:r>
            <a:r>
              <a:rPr lang="bg-BG" sz="5400" dirty="0">
                <a:effectLst/>
              </a:rPr>
              <a:t/>
            </a:r>
            <a:br>
              <a:rPr lang="bg-BG" sz="5400" dirty="0">
                <a:effectLst/>
              </a:rPr>
            </a:br>
            <a:r>
              <a:rPr lang="bg-BG" sz="5400" b="1" i="1" dirty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i="1" dirty="0">
                <a:effectLst/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bg-BG" sz="5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bg-BG" sz="5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x-none" sz="4900" b="1">
                <a:effectLst/>
                <a:latin typeface="Times New Roman" pitchFamily="18" charset="0"/>
                <a:cs typeface="Times New Roman" pitchFamily="18" charset="0"/>
              </a:rPr>
              <a:t>Проект BG05M20P001-2.011-0001 „Подкрепа за успех“</a:t>
            </a:r>
            <a:endParaRPr lang="bg-BG" sz="49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1865312" y="193588"/>
            <a:ext cx="2719045" cy="104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44" y="193588"/>
            <a:ext cx="1532247" cy="1042087"/>
          </a:xfrm>
          <a:prstGeom prst="rect">
            <a:avLst/>
          </a:prstGeom>
          <a:noFill/>
        </p:spPr>
      </p:pic>
      <p:pic>
        <p:nvPicPr>
          <p:cNvPr id="6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244" y="345989"/>
            <a:ext cx="2496064" cy="8896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ово поле 7"/>
          <p:cNvSpPr txBox="1"/>
          <p:nvPr/>
        </p:nvSpPr>
        <p:spPr>
          <a:xfrm>
            <a:off x="2461846" y="4839148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ОУ “ХРИСТО БОТЕВ“ С.КАМБУРОВО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28" y="2759140"/>
            <a:ext cx="2773344" cy="2080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73841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766844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763028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67" y="460558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774400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1184031" y="3282460"/>
            <a:ext cx="44871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Първата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задача 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двете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им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работа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контурна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карта,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обозначени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числа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изучени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обекти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бреговата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линия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релефа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континента, като учениците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трябваше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разпознаят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всички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обекти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,както и работа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географска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карта.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Fujitsu-ah512-2\Downloads\106904424_1243965572605165_151370918715284473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15" y="1342522"/>
            <a:ext cx="3499997" cy="4703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51555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246439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613265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62" y="401818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613265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810871" y="1594337"/>
            <a:ext cx="1057421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Втората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задача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тест от 15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въпроса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по три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възможни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отговора и учениците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трябваше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посочат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верния</a:t>
            </a:r>
            <a:r>
              <a:rPr lang="ru-RU" dirty="0"/>
              <a:t>. </a:t>
            </a:r>
          </a:p>
          <a:p>
            <a:r>
              <a:rPr lang="ru-RU" dirty="0"/>
              <a:t>    </a:t>
            </a:r>
            <a:endParaRPr lang="bg-BG" dirty="0"/>
          </a:p>
        </p:txBody>
      </p:sp>
      <p:pic>
        <p:nvPicPr>
          <p:cNvPr id="8194" name="Picture 2" descr="C:\Users\Fujitsu-ah512-2\Downloads\106969960_269195747672383_742950023052675389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01" y="2346092"/>
            <a:ext cx="5057776" cy="3796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Fujitsu-ah512-2\Downloads\106988137_752648642149212_678081138434049436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3" y="2346092"/>
            <a:ext cx="5057775" cy="3796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61576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246439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83" y="651182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04" y="316883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630725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750276" y="1708104"/>
            <a:ext cx="106797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Третата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задача  на учениците от 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допълнително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обучение по ГИ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свързана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показването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пет  снимки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уникални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представители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организмовия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свят на Африка, като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имаха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предварително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зададена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задача 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открият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любопитни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животни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споделят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съученици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 .</a:t>
            </a:r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5367646" y="3329354"/>
            <a:ext cx="56844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  С ентусиазъм разказаха, какво са научили за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Голямата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петорка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Африка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олицетворение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мечтата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всеки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ловец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пет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африкански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животни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/лъв, леопард, носорог, бивол и слон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емблематични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африканската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природа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животинския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свят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като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цяло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Контейнер за съдържание 4" descr="Картина, която съдържа открито, животно, трева, бозайник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7A7C85D6-776B-4134-B5A7-88E0E86B3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 r="13089" b="1"/>
          <a:stretch/>
        </p:blipFill>
        <p:spPr>
          <a:xfrm>
            <a:off x="1617785" y="3044397"/>
            <a:ext cx="3098112" cy="2997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861576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246439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80" y="580648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339301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653143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633046" y="1708104"/>
            <a:ext cx="108882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Третата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задача на учениците от 6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допълнително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обучение по ГИ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свързана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показването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десет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снимки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най-красивите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пеперуди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света-сова,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лястовичи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опашки,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пауново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индийски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лист,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птицекрилка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стъклокрила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синя морфо, диатриа-88, монарх , като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имаха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предварително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зададена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задача 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открият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любопитни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пеперуди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споделят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съученици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 .</a:t>
            </a:r>
            <a:endParaRPr lang="bg-BG" sz="2000" dirty="0"/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Контейнер за съдържание 4" descr="Картина, която съдържа животно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EFA895F9-47BC-47E6-B609-066ED5C10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r="1" b="1"/>
          <a:stretch/>
        </p:blipFill>
        <p:spPr>
          <a:xfrm>
            <a:off x="904180" y="3623573"/>
            <a:ext cx="1817248" cy="1298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Контейнер за съдържание 4" descr="Картина, която съдържа животно, насекомо, зелен, малък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E2D69E11-3EB5-49D8-8158-6FA7B6ACA1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"/>
          <a:stretch/>
        </p:blipFill>
        <p:spPr>
          <a:xfrm>
            <a:off x="2925334" y="3450255"/>
            <a:ext cx="1987045" cy="1333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Контейнер за съдържание 4" descr="Картина, която съдържа жълт, животно, цвете, малък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A777DAC6-4882-441F-966C-04E99FC4DF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9" r="1" b="4313"/>
          <a:stretch/>
        </p:blipFill>
        <p:spPr>
          <a:xfrm rot="21600000">
            <a:off x="5367646" y="3466852"/>
            <a:ext cx="2304419" cy="1323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Контейнер за съдържание 4" descr="Картина, която съдържа открито, птица, малък, клон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49CD3E68-158F-4AA1-ACD8-EE716E7ED5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" b="1"/>
          <a:stretch/>
        </p:blipFill>
        <p:spPr>
          <a:xfrm>
            <a:off x="7865880" y="3429000"/>
            <a:ext cx="2027989" cy="1361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Контейнер за съдържание 4" descr="Картина, която съдържа открито, зелен, малък, птица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3BC290FF-EC32-4668-813C-BD58AE2DD3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4" r="-2" b="-2"/>
          <a:stretch/>
        </p:blipFill>
        <p:spPr>
          <a:xfrm>
            <a:off x="10130256" y="3377410"/>
            <a:ext cx="1227798" cy="141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Контейнер за съдържание 4" descr="Картина, която съдържа цвете, игра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A3A14191-37C4-45B7-9717-CB3B2EAC03A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3" r="9091"/>
          <a:stretch/>
        </p:blipFill>
        <p:spPr>
          <a:xfrm>
            <a:off x="1096062" y="5029201"/>
            <a:ext cx="2144544" cy="120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Картина 15" descr="Картина, която съдържа растение, зелен, животно, седящ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17E92446-F310-4C36-AA3B-0A649503BF5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" r="23576" b="5988"/>
          <a:stretch/>
        </p:blipFill>
        <p:spPr>
          <a:xfrm flipH="1">
            <a:off x="4108658" y="4980581"/>
            <a:ext cx="1586416" cy="1254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Картина 16" descr="Картина, която съдържа животно, малък, седящ, жълт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1CC8B8E8-BC09-48B5-B36A-DC7B0A72ECD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7379"/>
          <a:stretch/>
        </p:blipFill>
        <p:spPr>
          <a:xfrm>
            <a:off x="6422647" y="4922426"/>
            <a:ext cx="1443233" cy="131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Контейнер за съдържание 4" descr="Картина, която съдържа седящ, жълт, малък, цветен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EDFD9C16-4612-4742-8397-2BF0509212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" r="3" b="9852"/>
          <a:stretch/>
        </p:blipFill>
        <p:spPr>
          <a:xfrm>
            <a:off x="8802643" y="4922426"/>
            <a:ext cx="2218159" cy="1301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861576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246439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52" y="691310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67" y="401818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691310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797169" y="1488994"/>
            <a:ext cx="107031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четвъртата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задача учениците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решиха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интересни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образователни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кръстословици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След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приключване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работата в учебните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часовете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представен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крайният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резултат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всеки отбор.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Fujitsu-ah512-2\Downloads\107000683_3361849630491998_716655934400638345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83" y="2787298"/>
            <a:ext cx="4570485" cy="343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Fujitsu-ah512-2\Downloads\107011513_275167390358120_2549632227365386150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10" y="2787298"/>
            <a:ext cx="4570484" cy="343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61576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280134" y="1708104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075" y="763028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15" y="606107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946492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574431" y="2413464"/>
            <a:ext cx="52871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Учениците от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двете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допълнитено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обучение  по география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икономикапопроект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Подкрепа за успех в  ОУ »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Христо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Ботев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с.Камбурово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демонстрираха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усвоили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пропуснатите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знания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природната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среда на Африка и ……,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частични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умения за работа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картографски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продукт,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срещат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трудности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разпознаването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фаунистични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флористични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представители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уникалния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организмов свят на Африка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g-BG" sz="2000" dirty="0" err="1" smtClean="0">
                <a:latin typeface="Times New Roman" pitchFamily="18" charset="0"/>
                <a:cs typeface="Times New Roman" pitchFamily="18" charset="0"/>
              </a:rPr>
              <a:t>зия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Състезателният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дух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мобилизира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допълнително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всички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Fujitsu-ah512-2\Downloads\107093322_2486943378247331_633325283195457365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68" y="2643183"/>
            <a:ext cx="4841152" cy="3633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06582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303579" y="1711897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390" y="642448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67" y="485527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642448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8" name="Picture 2" descr="C:\Users\Fujitsu-ah512-2\Downloads\106988137_752648642149212_67808113843404943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49" y="2567353"/>
            <a:ext cx="4537319" cy="340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Fujitsu-ah512-2\Downloads\107217860_283898749395271_8257230640061373289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30" y="2567353"/>
            <a:ext cx="4537320" cy="340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51900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414754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555" y="653143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401818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8339" y="653143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Fujitsu-ah512-2\Downloads\74607648_305098420666703_4512214144456365027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9" y="2209800"/>
            <a:ext cx="2858450" cy="3841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ujitsu-ah512-2\Downloads\106614656_636114010324122_8753490849702166690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20" y="1957754"/>
            <a:ext cx="4896516" cy="3841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Fujitsu-ah512-2\Downloads\107103710_264993134762565_5090513383147034432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555" y="2205673"/>
            <a:ext cx="2861521" cy="3845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51900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420810" y="1688159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629289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472368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3999" y="629289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14" name="Picture 2" descr="C:\Users\Fujitsu-ah512-2\Downloads\107495040_3042369815839858_277499711865187459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8" y="2793482"/>
            <a:ext cx="4277536" cy="3210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657F4AC6-B15D-4F3A-8BF2-28AFDC1CCB0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971" b="5443"/>
          <a:stretch>
            <a:fillRect/>
          </a:stretch>
        </p:blipFill>
        <p:spPr>
          <a:xfrm>
            <a:off x="5602808" y="2891312"/>
            <a:ext cx="5708327" cy="3210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6751900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246439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563199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327906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563199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1090246" y="1875692"/>
            <a:ext cx="100439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i="1" dirty="0"/>
              <a:t> </a:t>
            </a:r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РЕЗУЛТАТИ:</a:t>
            </a:r>
          </a:p>
          <a:p>
            <a:pPr algn="just"/>
            <a:r>
              <a:rPr lang="bg-BG" i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spcAft>
                <a:spcPts val="0"/>
              </a:spcAft>
            </a:pPr>
            <a:r>
              <a:rPr lang="bg-BG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bg-BG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    Учениците от групите за допълнително обучение по ГИ , от 5 и 6 клас , изградиха умения  да </a:t>
            </a:r>
            <a:r>
              <a:rPr lang="bg-BG" sz="1400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bg-BG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пределят </a:t>
            </a:r>
            <a:r>
              <a:rPr lang="bg-BG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kumimoji="0" lang="bg-BG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сравняват </a:t>
            </a:r>
            <a:r>
              <a:rPr lang="bg-BG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географското положение , да  </a:t>
            </a:r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bg-BG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писват бреговете по карта и да ги  нанасят върху </a:t>
            </a:r>
            <a:r>
              <a:rPr lang="bg-BG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контурна</a:t>
            </a:r>
            <a:r>
              <a:rPr lang="bg-BG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карта, да </a:t>
            </a:r>
            <a:r>
              <a:rPr lang="bg-BG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 типичните полезни изкопаеми ,да  </a:t>
            </a:r>
            <a:r>
              <a:rPr lang="bg-BG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четат </a:t>
            </a:r>
            <a:r>
              <a:rPr lang="bg-BG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 на релефа, обясняват факторите и влиянието им върху елементите на климата , характеризират климатичните пояси , описват съвременното състояние на политическата карта на континентите </a:t>
            </a:r>
            <a:r>
              <a:rPr lang="bg-BG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bg-BG" sz="1400" i="1" dirty="0" smtClean="0">
                <a:latin typeface="Times New Roman" pitchFamily="18" charset="0"/>
                <a:cs typeface="Times New Roman" pitchFamily="18" charset="0"/>
              </a:rPr>
              <a:t>    Тези умения способстваха </a:t>
            </a:r>
            <a:r>
              <a:rPr lang="bg-BG" sz="1400" i="1" dirty="0">
                <a:latin typeface="Times New Roman" pitchFamily="18" charset="0"/>
                <a:cs typeface="Times New Roman" pitchFamily="18" charset="0"/>
              </a:rPr>
              <a:t>да се </a:t>
            </a:r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формира </a:t>
            </a:r>
            <a:r>
              <a:rPr lang="bg-BG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добра  географска  </a:t>
            </a:r>
            <a:r>
              <a:rPr lang="bg-BG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култура</a:t>
            </a:r>
            <a:endParaRPr lang="bg-BG" sz="1400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g-BG" sz="1400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bg-BG" sz="1400" i="1" dirty="0" smtClean="0">
                <a:latin typeface="Times New Roman" panose="02020603050405020304" pitchFamily="18" charset="0"/>
                <a:cs typeface="Times New Roman" pitchFamily="18" charset="0"/>
              </a:rPr>
              <a:t>   Повишиха  </a:t>
            </a:r>
            <a:r>
              <a:rPr lang="bg-BG" sz="1400" i="1" dirty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bg-BG" sz="1400" i="1" dirty="0" smtClean="0">
                <a:latin typeface="Times New Roman" pitchFamily="18" charset="0"/>
                <a:cs typeface="Times New Roman" pitchFamily="18" charset="0"/>
              </a:rPr>
              <a:t>комуникативните им  </a:t>
            </a:r>
            <a:r>
              <a:rPr lang="bg-BG" sz="1400" i="1" dirty="0"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bg-BG" sz="1400" i="1" dirty="0" smtClean="0">
                <a:latin typeface="Times New Roman" pitchFamily="18" charset="0"/>
                <a:cs typeface="Times New Roman" pitchFamily="18" charset="0"/>
              </a:rPr>
              <a:t>, работа в екип.</a:t>
            </a:r>
            <a:endParaRPr lang="bg-BG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1400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1400" i="1" dirty="0" smtClean="0">
                <a:latin typeface="Times New Roman" pitchFamily="18" charset="0"/>
                <a:cs typeface="Times New Roman" pitchFamily="18" charset="0"/>
              </a:rPr>
              <a:t>Попълни </a:t>
            </a:r>
            <a:r>
              <a:rPr lang="bg-BG" sz="1400" i="1" dirty="0">
                <a:latin typeface="Times New Roman" pitchFamily="18" charset="0"/>
                <a:cs typeface="Times New Roman" pitchFamily="18" charset="0"/>
              </a:rPr>
              <a:t>се образователния дефицит и се приложиха  придобитите знания в практически план.</a:t>
            </a:r>
          </a:p>
          <a:p>
            <a:pPr algn="just"/>
            <a:r>
              <a:rPr lang="bg-BG" sz="1400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Подкрепени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,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намален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е риска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от преждевременно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напускане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образователната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система.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1400" i="1" dirty="0" smtClean="0">
                <a:latin typeface="Times New Roman" pitchFamily="18" charset="0"/>
                <a:cs typeface="Times New Roman" pitchFamily="18" charset="0"/>
              </a:rPr>
              <a:t>Проведени а  по </a:t>
            </a:r>
            <a:r>
              <a:rPr lang="bg-BG" sz="1400" i="1" dirty="0">
                <a:latin typeface="Times New Roman" pitchFamily="18" charset="0"/>
                <a:cs typeface="Times New Roman" pitchFamily="18" charset="0"/>
              </a:rPr>
              <a:t>60 учебни часа за допълнително обучение по ГИ в </a:t>
            </a:r>
            <a:r>
              <a:rPr lang="bg-BG" sz="1400" i="1" dirty="0" smtClean="0">
                <a:latin typeface="Times New Roman" pitchFamily="18" charset="0"/>
                <a:cs typeface="Times New Roman" pitchFamily="18" charset="0"/>
              </a:rPr>
              <a:t>двете групи .</a:t>
            </a:r>
          </a:p>
          <a:p>
            <a:pPr algn="just"/>
            <a:r>
              <a:rPr lang="bg-BG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400" i="1" dirty="0" smtClean="0">
                <a:latin typeface="Times New Roman" pitchFamily="18" charset="0"/>
                <a:cs typeface="Times New Roman" pitchFamily="18" charset="0"/>
              </a:rPr>
              <a:t>   Закупени са  материали ,консумативи за  работата в групите .</a:t>
            </a:r>
          </a:p>
          <a:p>
            <a:pPr algn="just"/>
            <a:r>
              <a:rPr lang="bg-BG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400" i="1" dirty="0" smtClean="0">
                <a:latin typeface="Times New Roman" pitchFamily="18" charset="0"/>
                <a:cs typeface="Times New Roman" pitchFamily="18" charset="0"/>
              </a:rPr>
              <a:t>   Подобри се </a:t>
            </a:r>
            <a:r>
              <a:rPr lang="bg-BG" sz="1400" i="1" smtClean="0">
                <a:latin typeface="Times New Roman" pitchFamily="18" charset="0"/>
                <a:cs typeface="Times New Roman" pitchFamily="18" charset="0"/>
              </a:rPr>
              <a:t>материално-техническата база.</a:t>
            </a:r>
            <a:endParaRPr lang="bg-BG" sz="1400" i="1" dirty="0"/>
          </a:p>
        </p:txBody>
      </p:sp>
    </p:spTree>
    <p:extLst>
      <p:ext uri="{BB962C8B-B14F-4D97-AF65-F5344CB8AC3E}">
        <p14:creationId xmlns:p14="http://schemas.microsoft.com/office/powerpoint/2010/main" val="2076751900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1556951" y="2536448"/>
            <a:ext cx="85755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spc="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Финансиран</a:t>
            </a:r>
            <a:r>
              <a:rPr lang="ru-RU" b="1" spc="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ОП „Наука и образование за </a:t>
            </a:r>
            <a:r>
              <a:rPr lang="ru-RU" b="1" spc="3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интелигентен</a:t>
            </a:r>
            <a:r>
              <a:rPr lang="ru-RU" b="1" spc="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3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растеж</a:t>
            </a:r>
            <a:r>
              <a:rPr lang="ru-RU" b="1" spc="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 2014-2020 г., </a:t>
            </a:r>
            <a:r>
              <a:rPr lang="ru-RU" b="1" spc="3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съфинансирана</a:t>
            </a:r>
            <a:r>
              <a:rPr lang="ru-RU" b="1" spc="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b="1" spc="3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Европейския</a:t>
            </a:r>
            <a:r>
              <a:rPr lang="ru-RU" b="1" spc="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социален фонд</a:t>
            </a:r>
            <a:r>
              <a:rPr lang="ru-RU" sz="16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4371650" y="1809147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681994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534389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70348" y="691310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2177691" y="3467744"/>
            <a:ext cx="69869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Това е презентация за проведени </a:t>
            </a:r>
          </a:p>
          <a:p>
            <a:pPr algn="ctr"/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уроци на  двете групи за допълнително обучение по география и икономика  в 5 и 6 клас </a:t>
            </a:r>
          </a:p>
          <a:p>
            <a:pPr algn="ctr"/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в ОУ“Христо Ботев“с.Камбурово  , </a:t>
            </a:r>
          </a:p>
          <a:p>
            <a:pPr algn="ctr"/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сформирани по проект“Подкрепа за успех“</a:t>
            </a:r>
          </a:p>
          <a:p>
            <a:pPr algn="ctr"/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за учебната 2019/2020г</a:t>
            </a:r>
            <a:br>
              <a:rPr lang="bg-BG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3624375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420810" y="1688159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695715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67" y="413306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570227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38" name="Picture 2" descr="География и икономика - електронни материали - Официален училищен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06" y="2149824"/>
            <a:ext cx="23812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3516923" y="2967335"/>
            <a:ext cx="7207914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БЛАГОДАРЯ ЗА ВНИМАНИЕТО</a:t>
            </a:r>
            <a:r>
              <a:rPr lang="bg-BG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132694" y="4759569"/>
            <a:ext cx="8227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>
                <a:latin typeface="Times New Roman" pitchFamily="18" charset="0"/>
                <a:cs typeface="Times New Roman" pitchFamily="18" charset="0"/>
              </a:rPr>
              <a:t>Евгени Николаев Колев,</a:t>
            </a:r>
          </a:p>
          <a:p>
            <a:r>
              <a:rPr lang="bg-BG" b="1" dirty="0">
                <a:latin typeface="Times New Roman" pitchFamily="18" charset="0"/>
                <a:cs typeface="Times New Roman" pitchFamily="18" charset="0"/>
              </a:rPr>
              <a:t>Ръководител на групи за допълнително обучение по география и икономика </a:t>
            </a:r>
          </a:p>
          <a:p>
            <a:r>
              <a:rPr lang="bg-BG" b="1" dirty="0">
                <a:latin typeface="Times New Roman" pitchFamily="18" charset="0"/>
                <a:cs typeface="Times New Roman" pitchFamily="18" charset="0"/>
              </a:rPr>
              <a:t>в 5 и 6 клас  по проект „Подкрепа за успех“,ОУ“Христо Ботев“с.Камбурово</a:t>
            </a:r>
          </a:p>
          <a:p>
            <a:r>
              <a:rPr lang="bg-BG" b="1" dirty="0">
                <a:latin typeface="Times New Roman" pitchFamily="18" charset="0"/>
                <a:cs typeface="Times New Roman" pitchFamily="18" charset="0"/>
              </a:rPr>
              <a:t> за учебната 2019/2020г</a:t>
            </a:r>
          </a:p>
        </p:txBody>
      </p:sp>
    </p:spTree>
    <p:extLst>
      <p:ext uri="{BB962C8B-B14F-4D97-AF65-F5344CB8AC3E}">
        <p14:creationId xmlns:p14="http://schemas.microsoft.com/office/powerpoint/2010/main" val="504897500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1353382" y="3896940"/>
            <a:ext cx="9813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Резултатите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трябва да 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постигнат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е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намаляване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дела на преждевременно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напусналите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образователната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обучение, както и към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повторното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включване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1027" name="Картина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>
            <a:fillRect/>
          </a:stretch>
        </p:blipFill>
        <p:spPr bwMode="auto">
          <a:xfrm>
            <a:off x="2001794" y="800100"/>
            <a:ext cx="20097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Картина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34" y="771525"/>
            <a:ext cx="8286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артина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54" y="733425"/>
            <a:ext cx="1838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104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</a:t>
            </a:r>
            <a:endParaRPr kumimoji="0" lang="bg-B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35636" y="1551731"/>
            <a:ext cx="57295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Проект BG05M20P001-2.011-0001„Подкрепа за успех“</a:t>
            </a:r>
            <a:endParaRPr kumimoji="0" lang="bg-B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1311401" y="1890285"/>
            <a:ext cx="98977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цел е да 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подпомогне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равния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достъп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качествено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образование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по-пълното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обхващане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учениците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училищното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образование чрез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преодоляване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затруднения в обучението и пропуски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усвояването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учебното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съдържание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както и за развитие на потенциала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възможностите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им за успешно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завършване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средно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образование и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бъдеща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социална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професионална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личностна реализация.</a:t>
            </a:r>
          </a:p>
        </p:txBody>
      </p:sp>
    </p:spTree>
    <p:extLst>
      <p:ext uri="{BB962C8B-B14F-4D97-AF65-F5344CB8AC3E}">
        <p14:creationId xmlns:p14="http://schemas.microsoft.com/office/powerpoint/2010/main" val="464103678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362195" y="1809147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859" y="816703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15" y="502861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37396" y="816703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1915297" y="2185247"/>
            <a:ext cx="7117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9" name="Правоъгълник 8"/>
          <p:cNvSpPr/>
          <p:nvPr/>
        </p:nvSpPr>
        <p:spPr>
          <a:xfrm>
            <a:off x="960845" y="2639700"/>
            <a:ext cx="51371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Дейност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проекта: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Осъществяване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обща подкрепа за личностно развитие на учениците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съответствие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чл. 17 и чл. 27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Наредбата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приобщаващото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образование чрез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допълнително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обучение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учебни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превенция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обучителни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затруднения и/или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преодоляване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пропуски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усвояването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учебното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съдържание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лавие 1">
            <a:extLst>
              <a:ext uri="{FF2B5EF4-FFF2-40B4-BE49-F238E27FC236}">
                <a16:creationId xmlns="" xmlns:a16="http://schemas.microsoft.com/office/drawing/2014/main" id="{41F48622-17E3-4960-8F06-D84BC558F295}"/>
              </a:ext>
            </a:extLst>
          </p:cNvPr>
          <p:cNvSpPr txBox="1">
            <a:spLocks/>
          </p:cNvSpPr>
          <p:nvPr/>
        </p:nvSpPr>
        <p:spPr>
          <a:xfrm>
            <a:off x="6377924" y="2508412"/>
            <a:ext cx="4339234" cy="23452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Уроците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за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контрол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оценяване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придобитите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знания, умения и компетентности на учениците.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bg-BG" sz="2400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7502770" y="4486359"/>
            <a:ext cx="3305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latin typeface="Times New Roman" pitchFamily="18" charset="0"/>
                <a:cs typeface="Times New Roman" pitchFamily="18" charset="0"/>
              </a:rPr>
              <a:t>Темите на уроците:</a:t>
            </a:r>
          </a:p>
          <a:p>
            <a:r>
              <a:rPr lang="bg-BG" dirty="0">
                <a:latin typeface="Times New Roman" pitchFamily="18" charset="0"/>
                <a:cs typeface="Times New Roman" pitchFamily="18" charset="0"/>
              </a:rPr>
              <a:t>Африка  -5 клас</a:t>
            </a:r>
          </a:p>
          <a:p>
            <a:r>
              <a:rPr lang="bg-BG" dirty="0">
                <a:latin typeface="Times New Roman" pitchFamily="18" charset="0"/>
                <a:cs typeface="Times New Roman" pitchFamily="18" charset="0"/>
              </a:rPr>
              <a:t>Азия -6 клас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30019516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338749" y="1708104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807871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12" y="598509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912351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авоъгълник 8"/>
          <p:cNvSpPr/>
          <p:nvPr/>
        </p:nvSpPr>
        <p:spPr>
          <a:xfrm>
            <a:off x="6116847" y="2473569"/>
            <a:ext cx="53715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Целите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уроците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бяха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свързани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компенисране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пропуснати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знания 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Африка  и Азия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обобщаване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затвърдяване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развиване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мислене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умение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излагане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своите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отговорите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поставени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въпроси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общуване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работа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екип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повишаване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интереса на учениците към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географската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наука като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учебна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дисциплина чрез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елементите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състезателната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игра;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формиране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ценности, като интерес към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уникалната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природа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континент,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нейното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познаване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опазване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също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екологично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възпитание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развитие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географското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мислене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решаване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учениците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достъпни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тях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географски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Fujitsu-ah512-2\Downloads\106717715_266213937996499_841423848416610799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24" y="2541068"/>
            <a:ext cx="4740344" cy="355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31981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455979" y="1735343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763028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67" y="453531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691310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авоъгълник 13"/>
          <p:cNvSpPr/>
          <p:nvPr/>
        </p:nvSpPr>
        <p:spPr>
          <a:xfrm>
            <a:off x="6096000" y="2678069"/>
            <a:ext cx="48885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уроците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бяха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приложени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евристичната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беседа,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нагледно-илюстративният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метод, частично-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търсещият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подход и работа по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подготовката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хода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уроците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като дидактически средства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бяха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използвани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учебник по география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икономика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шести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атлас по география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икономика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контурна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карта,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стенна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общогеографска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карта,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мултимедия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компютри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мрежа.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Fujitsu-ah512-2\Downloads\106744329_279745943269056_549006332590487409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48" y="2678069"/>
            <a:ext cx="4490466" cy="337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03326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303580" y="1661103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760038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585649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653143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732311" y="2911403"/>
            <a:ext cx="52112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Предварително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изработена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тематична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презентация,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проектирана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бялата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дъска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наблюдаващите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уроците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Уроците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се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проведоха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в кабинета по география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икономика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и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открито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двора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училището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постигане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целите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уроците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учениците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предварително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бяха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разделени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 по два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екипа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състезаваха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трупаха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точки за всеки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вярно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отговорен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въпрос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46" name="Picture 2" descr="C:\Users\Fujitsu-ah512-2\Downloads\106912664_282442639702374_317007835878600079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04" y="2702184"/>
            <a:ext cx="4501880" cy="337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51555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332785" y="1797424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44" y="806648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46" y="558739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715660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780877" y="3110696"/>
            <a:ext cx="50706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обучението си учениците в 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вече трябва да правят характеристика по предписание,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познават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географското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положение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бреговата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линия на Африка , както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характеристиките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елементите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природната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среда, като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релеф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климат, води,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полезни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изкопаеми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организмов свят.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Fujitsu-ah512-2\Downloads\106912671_297444661387465_229476267202029981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77" y="1708104"/>
            <a:ext cx="3047334" cy="40948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60773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198072" y="1809147"/>
            <a:ext cx="2946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2400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успех</a:t>
            </a:r>
            <a:r>
              <a:rPr lang="ru-RU" b="1" dirty="0">
                <a:ln w="10541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b="1" dirty="0">
              <a:ln w="10541" cmpd="sng">
                <a:solidFill>
                  <a:schemeClr val="accent1">
                    <a:lumMod val="2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67" y="763028"/>
            <a:ext cx="2331522" cy="992444"/>
          </a:xfrm>
          <a:prstGeom prst="rect">
            <a:avLst/>
          </a:prstGeom>
        </p:spPr>
      </p:pic>
      <p:pic>
        <p:nvPicPr>
          <p:cNvPr id="7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55" y="606107"/>
            <a:ext cx="1460665" cy="130628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816703"/>
            <a:ext cx="2394857" cy="992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985287" y="3009036"/>
            <a:ext cx="46858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обучението си учениците в 6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вече трябва да правят характеристика по предписание,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познават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географското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положение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бреговата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линия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Азия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както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характеристиките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елементите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природната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среда, като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релеф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климат, води,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полезни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изкопаеми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организмов свят.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Fujitsu-ah512-2\Downloads\106903243_1641186216032646_120352930531275111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66" y="2532185"/>
            <a:ext cx="4880900" cy="366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190348"/>
      </p:ext>
    </p:extLst>
  </p:cSld>
  <p:clrMapOvr>
    <a:masterClrMapping/>
  </p:clrMapOvr>
  <p:transition advClick="0" advTm="60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ганични">
  <a:themeElements>
    <a:clrScheme name="Органични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Органични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рганичн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ED73FA9E37F184085A83C338E63122F" ma:contentTypeVersion="9" ma:contentTypeDescription="Създаване на нов документ" ma:contentTypeScope="" ma:versionID="f4f127725271984d303ccf7e429dbb98">
  <xsd:schema xmlns:xsd="http://www.w3.org/2001/XMLSchema" xmlns:xs="http://www.w3.org/2001/XMLSchema" xmlns:p="http://schemas.microsoft.com/office/2006/metadata/properties" xmlns:ns2="725a453a-2efc-44a0-a30f-3a15a6b122d3" targetNamespace="http://schemas.microsoft.com/office/2006/metadata/properties" ma:root="true" ma:fieldsID="782390a5abe3e6e7cea9e646afafec7f" ns2:_="">
    <xsd:import namespace="725a453a-2efc-44a0-a30f-3a15a6b12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a453a-2efc-44a0-a30f-3a15a6b12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FA2CEC-B8FF-4707-A36D-00276C394933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25a453a-2efc-44a0-a30f-3a15a6b122d3"/>
  </ds:schemaRefs>
</ds:datastoreItem>
</file>

<file path=customXml/itemProps2.xml><?xml version="1.0" encoding="utf-8"?>
<ds:datastoreItem xmlns:ds="http://schemas.openxmlformats.org/officeDocument/2006/customXml" ds:itemID="{946E2361-B0F9-4EFF-BCEE-BBA7D918FF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767FF2-4212-475A-AF36-D63909128B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5a453a-2efc-44a0-a30f-3a15a6b12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1184</Words>
  <Application>Microsoft Office PowerPoint</Application>
  <PresentationFormat>По избор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20</vt:i4>
      </vt:variant>
    </vt:vector>
  </HeadingPairs>
  <TitlesOfParts>
    <vt:vector size="21" baseType="lpstr">
      <vt:lpstr>Органични</vt:lpstr>
      <vt:lpstr>                                    Проект BG05M20P001-2.011-0001 „Подкрепа за успех“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Това е презентация за петте най-големи африкански животни.</dc:title>
  <dc:creator>Бахар Османова</dc:creator>
  <cp:lastModifiedBy>Fujitsu-ah512-2</cp:lastModifiedBy>
  <cp:revision>25</cp:revision>
  <dcterms:created xsi:type="dcterms:W3CDTF">2020-04-27T15:14:41Z</dcterms:created>
  <dcterms:modified xsi:type="dcterms:W3CDTF">2020-07-05T15:26:56Z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0x0101005ED73FA9E37F184085A83C338E63122F</vt:lpwstr>
  </property>
</Properties>
</file>