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notesMasterIdLst>
    <p:notesMasterId r:id="rId10"/>
  </p:notesMasterIdLst>
  <p:sldIdLst>
    <p:sldId id="256" r:id="rId2"/>
    <p:sldId id="293" r:id="rId3"/>
    <p:sldId id="295" r:id="rId4"/>
    <p:sldId id="297" r:id="rId5"/>
    <p:sldId id="298" r:id="rId6"/>
    <p:sldId id="299" r:id="rId7"/>
    <p:sldId id="300" r:id="rId8"/>
    <p:sldId id="270" r:id="rId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>
        <p:scale>
          <a:sx n="76" d="100"/>
          <a:sy n="76" d="100"/>
        </p:scale>
        <p:origin x="-49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0382-4B79-4BC7-9BF3-4066F7CF90E0}" type="datetimeFigureOut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BBD67-A0F4-460E-86A7-F6CEC13E4B03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575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2D530-91FA-44A1-B7B9-9D4277D2C29E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837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DBFB-ED0E-4998-AF19-79F9A9756339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47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6533-DF60-4360-8E35-55ECC64FDE6F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4865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A4D7-2044-426F-918C-FF977E347F1C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88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8B7C-5D3E-471E-AA53-58ED196616C4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1450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26A-C716-4559-9A4B-14594A32E5CF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25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626C-3290-46F9-871F-84A55924BD87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6847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55C27-0C12-4223-BF3E-663C234DF412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35914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C80AF-3179-4F6B-8CED-C92D22AD52B2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109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B306-DA8B-4242-A4C7-9529BF37C74A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974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C4CA-4E39-409F-AD15-B59925153C43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060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2C12-A537-44DA-9EF2-03E0A61F24A3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782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4CC5-83C8-477A-B4C0-87C7B473F811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52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6C4EE-86E9-4491-BBF4-67E1F770F7D7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740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DC711-36AC-4BC3-ADBB-60D98D4CED99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650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8191D-F959-4E65-8CD3-83ED9C12D2D7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871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36438-9D89-4869-A5A5-9F1108F4AE5C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192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03B583F-21B3-4D07-88F8-1FB7549F30F7}" type="datetime1">
              <a:rPr lang="bg-BG" smtClean="0"/>
              <a:pPr/>
              <a:t>6.7.2020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CFA8749-EB29-4DCD-A0DB-386613126E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2757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91" r:id="rId14"/>
    <p:sldLayoutId id="2147483992" r:id="rId15"/>
    <p:sldLayoutId id="2147483993" r:id="rId16"/>
    <p:sldLayoutId id="2147483994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015" y="1363286"/>
            <a:ext cx="11272058" cy="4580313"/>
          </a:xfrm>
        </p:spPr>
        <p:txBody>
          <a:bodyPr>
            <a:noAutofit/>
          </a:bodyPr>
          <a:lstStyle/>
          <a:p>
            <a:r>
              <a:rPr lang="bg-BG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BG05M2OP001-2.01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-0001 „Подкрепа за успех“</a:t>
            </a:r>
            <a:r>
              <a:rPr lang="bg-BG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bg-BG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Оперативна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„наука и образование за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интелигентен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растеж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2014 - 2020 г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</a:t>
            </a:r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ОУ”Христо Ботев” с. Камбурово 4 клас</a:t>
            </a:r>
          </a:p>
          <a:p>
            <a:r>
              <a:rPr lang="bg-BG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Ръководител:Василка Драганова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1524000" y="195088"/>
            <a:ext cx="1599073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37" y="195088"/>
            <a:ext cx="1528963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036" y="195088"/>
            <a:ext cx="1774037" cy="54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037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411" y="848834"/>
            <a:ext cx="10495279" cy="5175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i="1" dirty="0" smtClean="0"/>
              <a:t>Общи и специфични цели</a:t>
            </a:r>
            <a:endParaRPr lang="bg-BG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1524000" y="195088"/>
            <a:ext cx="1599073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37" y="195088"/>
            <a:ext cx="1528963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036" y="195088"/>
            <a:ext cx="1774037" cy="5400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3183579"/>
            <a:ext cx="1165602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endParaRPr lang="ru-RU" b="1" dirty="0" smtClean="0">
              <a:solidFill>
                <a:prstClr val="black"/>
              </a:solidFill>
            </a:endParaRPr>
          </a:p>
          <a:p>
            <a:pPr lvl="0" algn="just">
              <a:defRPr/>
            </a:pPr>
            <a:endParaRPr lang="ru-RU" b="1" dirty="0" smtClean="0">
              <a:solidFill>
                <a:prstClr val="black"/>
              </a:solidFill>
            </a:endParaRPr>
          </a:p>
          <a:p>
            <a:pPr lvl="0" algn="just">
              <a:defRPr/>
            </a:pPr>
            <a:endParaRPr lang="ru-RU" b="1" dirty="0" smtClean="0">
              <a:solidFill>
                <a:prstClr val="black"/>
              </a:solidFill>
            </a:endParaRPr>
          </a:p>
          <a:p>
            <a:pPr lvl="0" algn="just"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Цел</a:t>
            </a:r>
            <a:r>
              <a:rPr lang="ru-RU" sz="1600" b="1" dirty="0">
                <a:solidFill>
                  <a:prstClr val="black"/>
                </a:solidFill>
              </a:rPr>
              <a:t>:</a:t>
            </a:r>
          </a:p>
          <a:p>
            <a:pPr lvl="0" algn="just">
              <a:defRPr/>
            </a:pPr>
            <a:r>
              <a:rPr lang="ru-RU" sz="1600" b="1" dirty="0">
                <a:solidFill>
                  <a:prstClr val="black"/>
                </a:solidFill>
              </a:rPr>
              <a:t>Да се </a:t>
            </a:r>
            <a:r>
              <a:rPr lang="ru-RU" sz="1600" b="1" dirty="0" err="1">
                <a:solidFill>
                  <a:prstClr val="black"/>
                </a:solidFill>
              </a:rPr>
              <a:t>затвърдят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уменията</a:t>
            </a:r>
            <a:r>
              <a:rPr lang="ru-RU" sz="1600" b="1" dirty="0">
                <a:solidFill>
                  <a:prstClr val="black"/>
                </a:solidFill>
              </a:rPr>
              <a:t> на </a:t>
            </a:r>
            <a:r>
              <a:rPr lang="ru-RU" sz="1600" b="1" dirty="0" err="1">
                <a:solidFill>
                  <a:prstClr val="black"/>
                </a:solidFill>
              </a:rPr>
              <a:t>учениците</a:t>
            </a:r>
            <a:r>
              <a:rPr lang="ru-RU" sz="1600" b="1" dirty="0">
                <a:solidFill>
                  <a:prstClr val="black"/>
                </a:solidFill>
              </a:rPr>
              <a:t> за </a:t>
            </a:r>
            <a:r>
              <a:rPr lang="ru-RU" sz="1600" b="1" dirty="0" err="1">
                <a:solidFill>
                  <a:prstClr val="black"/>
                </a:solidFill>
              </a:rPr>
              <a:t>общуване</a:t>
            </a:r>
            <a:r>
              <a:rPr lang="ru-RU" sz="1600" b="1" dirty="0">
                <a:solidFill>
                  <a:prstClr val="black"/>
                </a:solidFill>
              </a:rPr>
              <a:t>, чрез: - </a:t>
            </a:r>
            <a:r>
              <a:rPr lang="ru-RU" sz="1600" b="1" dirty="0" err="1">
                <a:solidFill>
                  <a:prstClr val="black"/>
                </a:solidFill>
              </a:rPr>
              <a:t>обогатяване</a:t>
            </a:r>
            <a:r>
              <a:rPr lang="ru-RU" sz="1600" b="1" dirty="0">
                <a:solidFill>
                  <a:prstClr val="black"/>
                </a:solidFill>
              </a:rPr>
              <a:t> и </a:t>
            </a:r>
            <a:r>
              <a:rPr lang="ru-RU" sz="1600" b="1" dirty="0" err="1">
                <a:solidFill>
                  <a:prstClr val="black"/>
                </a:solidFill>
              </a:rPr>
              <a:t>задълбочаване</a:t>
            </a:r>
            <a:r>
              <a:rPr lang="ru-RU" sz="1600" b="1" dirty="0">
                <a:solidFill>
                  <a:prstClr val="black"/>
                </a:solidFill>
              </a:rPr>
              <a:t> на </a:t>
            </a:r>
            <a:r>
              <a:rPr lang="ru-RU" sz="1600" b="1" dirty="0" err="1">
                <a:solidFill>
                  <a:prstClr val="black"/>
                </a:solidFill>
              </a:rPr>
              <a:t>знанията</a:t>
            </a:r>
            <a:r>
              <a:rPr lang="ru-RU" sz="1600" b="1" dirty="0">
                <a:solidFill>
                  <a:prstClr val="black"/>
                </a:solidFill>
              </a:rPr>
              <a:t> за </a:t>
            </a:r>
            <a:r>
              <a:rPr lang="ru-RU" sz="1600" b="1" dirty="0" err="1">
                <a:solidFill>
                  <a:prstClr val="black"/>
                </a:solidFill>
              </a:rPr>
              <a:t>основни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езикови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единици</a:t>
            </a:r>
            <a:r>
              <a:rPr lang="ru-RU" sz="1600" b="1" dirty="0">
                <a:solidFill>
                  <a:prstClr val="black"/>
                </a:solidFill>
              </a:rPr>
              <a:t>; - </a:t>
            </a:r>
            <a:r>
              <a:rPr lang="ru-RU" sz="1600" b="1" dirty="0" err="1">
                <a:solidFill>
                  <a:prstClr val="black"/>
                </a:solidFill>
              </a:rPr>
              <a:t>правоговорни</a:t>
            </a:r>
            <a:r>
              <a:rPr lang="ru-RU" sz="1600" b="1" dirty="0">
                <a:solidFill>
                  <a:prstClr val="black"/>
                </a:solidFill>
              </a:rPr>
              <a:t>, </a:t>
            </a:r>
            <a:r>
              <a:rPr lang="ru-RU" sz="1600" b="1" dirty="0" err="1">
                <a:solidFill>
                  <a:prstClr val="black"/>
                </a:solidFill>
              </a:rPr>
              <a:t>правописни</a:t>
            </a:r>
            <a:r>
              <a:rPr lang="ru-RU" sz="1600" b="1" dirty="0">
                <a:solidFill>
                  <a:prstClr val="black"/>
                </a:solidFill>
              </a:rPr>
              <a:t>, </a:t>
            </a:r>
            <a:r>
              <a:rPr lang="ru-RU" sz="1600" b="1" dirty="0" err="1">
                <a:solidFill>
                  <a:prstClr val="black"/>
                </a:solidFill>
              </a:rPr>
              <a:t>пунктуационни</a:t>
            </a:r>
            <a:r>
              <a:rPr lang="ru-RU" sz="1600" b="1" dirty="0">
                <a:solidFill>
                  <a:prstClr val="black"/>
                </a:solidFill>
              </a:rPr>
              <a:t> и </a:t>
            </a:r>
            <a:r>
              <a:rPr lang="ru-RU" sz="1600" b="1" dirty="0" err="1">
                <a:solidFill>
                  <a:prstClr val="black"/>
                </a:solidFill>
              </a:rPr>
              <a:t>граматични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норми</a:t>
            </a:r>
            <a:r>
              <a:rPr lang="ru-RU" sz="1600" b="1" dirty="0">
                <a:solidFill>
                  <a:prstClr val="black"/>
                </a:solidFill>
              </a:rPr>
              <a:t> на </a:t>
            </a:r>
            <a:r>
              <a:rPr lang="ru-RU" sz="1600" b="1" dirty="0" err="1">
                <a:solidFill>
                  <a:prstClr val="black"/>
                </a:solidFill>
              </a:rPr>
              <a:t>книжовния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език</a:t>
            </a:r>
            <a:r>
              <a:rPr lang="ru-RU" sz="1600" b="1" dirty="0" smtClean="0">
                <a:solidFill>
                  <a:prstClr val="black"/>
                </a:solidFill>
              </a:rPr>
              <a:t>.</a:t>
            </a:r>
          </a:p>
          <a:p>
            <a:pPr lvl="0" algn="just">
              <a:defRPr/>
            </a:pPr>
            <a:r>
              <a:rPr lang="ru-RU" sz="1600" b="1" dirty="0" smtClean="0">
                <a:solidFill>
                  <a:prstClr val="black"/>
                </a:solidFill>
              </a:rPr>
              <a:t>Цел</a:t>
            </a:r>
            <a:r>
              <a:rPr lang="ru-RU" sz="1600" b="1" dirty="0">
                <a:solidFill>
                  <a:prstClr val="black"/>
                </a:solidFill>
              </a:rPr>
              <a:t>:</a:t>
            </a:r>
          </a:p>
          <a:p>
            <a:pPr lvl="0" algn="just">
              <a:defRPr/>
            </a:pPr>
            <a:r>
              <a:rPr lang="ru-RU" sz="1600" b="1" dirty="0" err="1">
                <a:solidFill>
                  <a:prstClr val="black"/>
                </a:solidFill>
              </a:rPr>
              <a:t>Актуализиране</a:t>
            </a:r>
            <a:r>
              <a:rPr lang="ru-RU" sz="1600" b="1" dirty="0">
                <a:solidFill>
                  <a:prstClr val="black"/>
                </a:solidFill>
              </a:rPr>
              <a:t> и </a:t>
            </a:r>
            <a:r>
              <a:rPr lang="ru-RU" sz="1600" b="1" dirty="0" err="1">
                <a:solidFill>
                  <a:prstClr val="black"/>
                </a:solidFill>
              </a:rPr>
              <a:t>усвояване</a:t>
            </a:r>
            <a:r>
              <a:rPr lang="ru-RU" sz="1600" b="1" dirty="0">
                <a:solidFill>
                  <a:prstClr val="black"/>
                </a:solidFill>
              </a:rPr>
              <a:t> на </a:t>
            </a:r>
            <a:r>
              <a:rPr lang="ru-RU" sz="1600" b="1" dirty="0" err="1">
                <a:solidFill>
                  <a:prstClr val="black"/>
                </a:solidFill>
              </a:rPr>
              <a:t>знанията</a:t>
            </a:r>
            <a:r>
              <a:rPr lang="ru-RU" sz="1600" b="1" dirty="0">
                <a:solidFill>
                  <a:prstClr val="black"/>
                </a:solidFill>
              </a:rPr>
              <a:t> и </a:t>
            </a:r>
            <a:r>
              <a:rPr lang="ru-RU" sz="1600" b="1" dirty="0" err="1">
                <a:solidFill>
                  <a:prstClr val="black"/>
                </a:solidFill>
              </a:rPr>
              <a:t>уменията</a:t>
            </a:r>
            <a:r>
              <a:rPr lang="ru-RU" sz="1600" b="1" dirty="0">
                <a:solidFill>
                  <a:prstClr val="black"/>
                </a:solidFill>
              </a:rPr>
              <a:t> за </a:t>
            </a:r>
            <a:r>
              <a:rPr lang="ru-RU" sz="1600" b="1" dirty="0" err="1">
                <a:solidFill>
                  <a:prstClr val="black"/>
                </a:solidFill>
              </a:rPr>
              <a:t>действията</a:t>
            </a:r>
            <a:r>
              <a:rPr lang="ru-RU" sz="1600" b="1" dirty="0">
                <a:solidFill>
                  <a:prstClr val="black"/>
                </a:solidFill>
              </a:rPr>
              <a:t> с </a:t>
            </a:r>
            <a:r>
              <a:rPr lang="ru-RU" sz="1600" b="1" dirty="0" err="1">
                <a:solidFill>
                  <a:prstClr val="black"/>
                </a:solidFill>
              </a:rPr>
              <a:t>числата</a:t>
            </a:r>
            <a:r>
              <a:rPr lang="ru-RU" sz="1600" b="1" dirty="0">
                <a:solidFill>
                  <a:prstClr val="black"/>
                </a:solidFill>
              </a:rPr>
              <a:t> до </a:t>
            </a:r>
            <a:r>
              <a:rPr lang="ru-RU" sz="1600" b="1" dirty="0" smtClean="0">
                <a:solidFill>
                  <a:prstClr val="black"/>
                </a:solidFill>
              </a:rPr>
              <a:t>1000.Систематизиране </a:t>
            </a:r>
            <a:r>
              <a:rPr lang="ru-RU" sz="1600" b="1" dirty="0">
                <a:solidFill>
                  <a:prstClr val="black"/>
                </a:solidFill>
              </a:rPr>
              <a:t>на представите за </a:t>
            </a:r>
            <a:r>
              <a:rPr lang="ru-RU" sz="1600" b="1" dirty="0" err="1">
                <a:solidFill>
                  <a:prstClr val="black"/>
                </a:solidFill>
              </a:rPr>
              <a:t>геометричните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>
                <a:solidFill>
                  <a:prstClr val="black"/>
                </a:solidFill>
              </a:rPr>
              <a:t>фигури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b="1" dirty="0" err="1">
                <a:solidFill>
                  <a:prstClr val="black"/>
                </a:solidFill>
              </a:rPr>
              <a:t>Актуализиране</a:t>
            </a:r>
            <a:r>
              <a:rPr lang="ru-RU" sz="1600" b="1" dirty="0">
                <a:solidFill>
                  <a:prstClr val="black"/>
                </a:solidFill>
              </a:rPr>
              <a:t> и </a:t>
            </a:r>
            <a:r>
              <a:rPr lang="ru-RU" sz="1600" b="1" dirty="0" err="1">
                <a:solidFill>
                  <a:prstClr val="black"/>
                </a:solidFill>
              </a:rPr>
              <a:t>затвърждаване</a:t>
            </a:r>
            <a:r>
              <a:rPr lang="ru-RU" sz="1600" b="1" dirty="0">
                <a:solidFill>
                  <a:prstClr val="black"/>
                </a:solidFill>
              </a:rPr>
              <a:t> на </a:t>
            </a:r>
            <a:r>
              <a:rPr lang="ru-RU" sz="1600" b="1" dirty="0" err="1">
                <a:solidFill>
                  <a:prstClr val="black"/>
                </a:solidFill>
              </a:rPr>
              <a:t>знанията</a:t>
            </a:r>
            <a:r>
              <a:rPr lang="ru-RU" sz="1600" b="1" dirty="0">
                <a:solidFill>
                  <a:prstClr val="black"/>
                </a:solidFill>
              </a:rPr>
              <a:t> за </a:t>
            </a:r>
            <a:r>
              <a:rPr lang="ru-RU" sz="1600" b="1" dirty="0" err="1">
                <a:solidFill>
                  <a:prstClr val="black"/>
                </a:solidFill>
              </a:rPr>
              <a:t>мерните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r>
              <a:rPr lang="ru-RU" sz="1600" b="1" dirty="0" err="1" smtClean="0">
                <a:solidFill>
                  <a:prstClr val="black"/>
                </a:solidFill>
              </a:rPr>
              <a:t>единици</a:t>
            </a:r>
            <a:r>
              <a:rPr lang="ru-RU" sz="1600" b="1" dirty="0" smtClean="0">
                <a:solidFill>
                  <a:prstClr val="black"/>
                </a:solidFill>
              </a:rPr>
              <a:t> и </a:t>
            </a:r>
            <a:r>
              <a:rPr lang="ru-RU" sz="1600" b="1" dirty="0" err="1" smtClean="0">
                <a:solidFill>
                  <a:prstClr val="black"/>
                </a:solidFill>
              </a:rPr>
              <a:t>текстови</a:t>
            </a:r>
            <a:r>
              <a:rPr lang="ru-RU" sz="1600" b="1" dirty="0" smtClean="0">
                <a:solidFill>
                  <a:prstClr val="black"/>
                </a:solidFill>
              </a:rPr>
              <a:t> задачи.</a:t>
            </a:r>
            <a:endParaRPr kumimoji="0" lang="bg-BG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242170" y="130066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bg-BG" dirty="0" smtClean="0"/>
              <a:t>Основната цел е да се подпомогне равния достъп до качествено образование от децата и по-пълното обхващане на учениците в училищното образование чрез дейности за преодоляване на затруднения в обучението и пропуски при усвояването на учебното съдържание по предмета, както и за развитие на потенциала и възможностите им за успешно завършване на  класа и за бъдеща социална и личностна реализация.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89626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411" y="848834"/>
            <a:ext cx="10495279" cy="5175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i="1" dirty="0" smtClean="0"/>
              <a:t>специфични цели</a:t>
            </a:r>
            <a:endParaRPr lang="bg-BG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1524000" y="195088"/>
            <a:ext cx="1599073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37" y="195088"/>
            <a:ext cx="1528963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036" y="195088"/>
            <a:ext cx="1774037" cy="5400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3035" y="1480039"/>
            <a:ext cx="11656029" cy="826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Намаляване на броя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преждевременно напусналите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образователната система.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Подобряване на постиженията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учениците в риск от </a:t>
            </a: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преждевременно </a:t>
            </a:r>
            <a:r>
              <a:rPr lang="bg-BG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напускане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 овладяване на ключови компетентности.  </a:t>
            </a:r>
            <a:endParaRPr lang="bg-BG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Повишаване на професионалната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компетентност на педагогическите специалисти за оценяване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риска от отпадане на учениците от </a:t>
            </a:r>
            <a:r>
              <a:rPr lang="bg-B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образователната </a:t>
            </a:r>
            <a:r>
              <a:rPr lang="bg-BG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система.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bg-BG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Използване на системата за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кариерното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ориентиране и консултиране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за подкрепа на ученици, които са в риск от преждевременно напускане на образователната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система.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Оптимизиране на взаимодействието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на училището с родителите на учениците от уязвимите групи и с местната общност за устойчивото задържане на учениците в училище. </a:t>
            </a:r>
            <a:endParaRPr lang="bg-BG" sz="16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Създаване на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мотивираща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 позитивна среда за популяризиране на постиженията, компетентностите и творческите резултати на учениците 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bg-B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междуучилищни</a:t>
            </a:r>
            <a:r>
              <a:rPr lang="bg-BG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дейности и инициативи.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4002056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411" y="848834"/>
            <a:ext cx="10495279" cy="5175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b="1" i="1" dirty="0" smtClean="0"/>
              <a:t>изпълнение на дейност 3</a:t>
            </a:r>
            <a:endParaRPr lang="bg-BG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1524000" y="195088"/>
            <a:ext cx="1599073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37" y="195088"/>
            <a:ext cx="1528963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036" y="195088"/>
            <a:ext cx="1774037" cy="54007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2139" y="1580777"/>
            <a:ext cx="10622232" cy="627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b="1" u="sng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Допълнително</a:t>
            </a:r>
            <a:r>
              <a:rPr lang="en-GB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</a:t>
            </a:r>
            <a:r>
              <a:rPr lang="en-GB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GB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учениците</a:t>
            </a:r>
            <a:r>
              <a:rPr lang="en-GB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bg-BG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GB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</a:t>
            </a:r>
            <a:r>
              <a:rPr lang="en-GB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bg-BG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български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език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GB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GB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математика</a:t>
            </a:r>
            <a:r>
              <a:rPr lang="en-GB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учебни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дни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извън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часовете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училищния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уч.план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bg-BG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6</a:t>
            </a:r>
            <a:r>
              <a:rPr lang="en-GB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ученици</a:t>
            </a:r>
            <a:r>
              <a:rPr lang="bg-BG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</a:t>
            </a:r>
            <a:r>
              <a:rPr lang="bg-BG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60ч.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GB" sz="1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</a:t>
            </a:r>
            <a:r>
              <a:rPr lang="en-GB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време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лятната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ваканция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учебни</a:t>
            </a:r>
            <a:r>
              <a:rPr lang="en-GB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часа</a:t>
            </a:r>
            <a:r>
              <a:rPr lang="bg-BG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bg-BG" sz="16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bg-BG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bg-BG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43743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026" name="Picture 2" descr="E:\111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26" y="548199"/>
            <a:ext cx="8788558" cy="63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88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2050" name="Picture 2" descr="E:\222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870" y="2366963"/>
            <a:ext cx="7940259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87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3074" name="Picture 2" descr="E:\333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2" y="2812256"/>
            <a:ext cx="669607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6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828" y="2378950"/>
            <a:ext cx="10364451" cy="1596177"/>
          </a:xfrm>
        </p:spPr>
        <p:txBody>
          <a:bodyPr>
            <a:noAutofit/>
          </a:bodyPr>
          <a:lstStyle/>
          <a:p>
            <a:r>
              <a:rPr lang="bg-BG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31"/>
          <a:stretch/>
        </p:blipFill>
        <p:spPr bwMode="auto">
          <a:xfrm>
            <a:off x="1524000" y="195088"/>
            <a:ext cx="1599073" cy="54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037" y="195088"/>
            <a:ext cx="1528963" cy="54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036" y="195088"/>
            <a:ext cx="1774037" cy="54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8167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1792</TotalTime>
  <Words>344</Words>
  <Application>Microsoft Office PowerPoint</Application>
  <PresentationFormat>По избор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9" baseType="lpstr">
      <vt:lpstr>Droplet</vt:lpstr>
      <vt:lpstr>Презентация на PowerPoint</vt:lpstr>
      <vt:lpstr> Общи и специфични цели</vt:lpstr>
      <vt:lpstr> специфични цели</vt:lpstr>
      <vt:lpstr> изпълнение на дейност 3</vt:lpstr>
      <vt:lpstr>Презентация на PowerPoint</vt:lpstr>
      <vt:lpstr>Презентация на PowerPoint</vt:lpstr>
      <vt:lpstr>Презентация на PowerPoint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gns</dc:creator>
  <cp:lastModifiedBy>Fujitsu Ah531</cp:lastModifiedBy>
  <cp:revision>278</cp:revision>
  <dcterms:created xsi:type="dcterms:W3CDTF">2018-11-04T17:14:49Z</dcterms:created>
  <dcterms:modified xsi:type="dcterms:W3CDTF">2020-07-06T06:56:45Z</dcterms:modified>
</cp:coreProperties>
</file>