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7" r:id="rId1"/>
  </p:sldMasterIdLst>
  <p:notesMasterIdLst>
    <p:notesMasterId r:id="rId9"/>
  </p:notesMasterIdLst>
  <p:sldIdLst>
    <p:sldId id="256" r:id="rId2"/>
    <p:sldId id="293" r:id="rId3"/>
    <p:sldId id="295" r:id="rId4"/>
    <p:sldId id="297" r:id="rId5"/>
    <p:sldId id="296" r:id="rId6"/>
    <p:sldId id="285" r:id="rId7"/>
    <p:sldId id="270" r:id="rId8"/>
  </p:sldIdLst>
  <p:sldSz cx="12192000" cy="6858000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4" autoAdjust="0"/>
    <p:restoredTop sz="94660"/>
  </p:normalViewPr>
  <p:slideViewPr>
    <p:cSldViewPr snapToGrid="0">
      <p:cViewPr>
        <p:scale>
          <a:sx n="76" d="100"/>
          <a:sy n="76" d="100"/>
        </p:scale>
        <p:origin x="-498" y="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890382-4B79-4BC7-9BF3-4066F7CF90E0}" type="datetimeFigureOut">
              <a:rPr lang="bg-BG" smtClean="0"/>
              <a:pPr/>
              <a:t>5.7.2020 г.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FBBD67-A0F4-460E-86A7-F6CEC13E4B03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79575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2D530-91FA-44A1-B7B9-9D4277D2C29E}" type="datetime1">
              <a:rPr lang="bg-BG" smtClean="0"/>
              <a:pPr/>
              <a:t>5.7.2020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A8749-EB29-4DCD-A0DB-386613126E5F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928370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CDBFB-ED0E-4998-AF19-79F9A9756339}" type="datetime1">
              <a:rPr lang="bg-BG" smtClean="0"/>
              <a:pPr/>
              <a:t>5.7.2020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A8749-EB29-4DCD-A0DB-386613126E5F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344707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96533-DF60-4360-8E35-55ECC64FDE6F}" type="datetime1">
              <a:rPr lang="bg-BG" smtClean="0"/>
              <a:pPr/>
              <a:t>5.7.2020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A8749-EB29-4DCD-A0DB-386613126E5F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9348651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1A4D7-2044-426F-918C-FF977E347F1C}" type="datetime1">
              <a:rPr lang="bg-BG" smtClean="0"/>
              <a:pPr/>
              <a:t>5.7.2020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A8749-EB29-4DCD-A0DB-386613126E5F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618845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48B7C-5D3E-471E-AA53-58ED196616C4}" type="datetime1">
              <a:rPr lang="bg-BG" smtClean="0"/>
              <a:pPr/>
              <a:t>5.7.2020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A8749-EB29-4DCD-A0DB-386613126E5F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2414508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426A-C716-4559-9A4B-14594A32E5CF}" type="datetime1">
              <a:rPr lang="bg-BG" smtClean="0"/>
              <a:pPr/>
              <a:t>5.7.2020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A8749-EB29-4DCD-A0DB-386613126E5F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412556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C626C-3290-46F9-871F-84A55924BD87}" type="datetime1">
              <a:rPr lang="bg-BG" smtClean="0"/>
              <a:pPr/>
              <a:t>5.7.2020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A8749-EB29-4DCD-A0DB-386613126E5F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0868470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55C27-0C12-4223-BF3E-663C234DF412}" type="datetime1">
              <a:rPr lang="bg-BG" smtClean="0"/>
              <a:pPr/>
              <a:t>5.7.2020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A8749-EB29-4DCD-A0DB-386613126E5F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1359142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C80AF-3179-4F6B-8CED-C92D22AD52B2}" type="datetime1">
              <a:rPr lang="bg-BG" smtClean="0"/>
              <a:pPr/>
              <a:t>5.7.2020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A8749-EB29-4DCD-A0DB-386613126E5F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81096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7B306-DA8B-4242-A4C7-9529BF37C74A}" type="datetime1">
              <a:rPr lang="bg-BG" smtClean="0"/>
              <a:pPr/>
              <a:t>5.7.2020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A8749-EB29-4DCD-A0DB-386613126E5F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309741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1C4CA-4E39-409F-AD15-B59925153C43}" type="datetime1">
              <a:rPr lang="bg-BG" smtClean="0"/>
              <a:pPr/>
              <a:t>5.7.2020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A8749-EB29-4DCD-A0DB-386613126E5F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55060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B2C12-A537-44DA-9EF2-03E0A61F24A3}" type="datetime1">
              <a:rPr lang="bg-BG" smtClean="0"/>
              <a:pPr/>
              <a:t>5.7.2020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A8749-EB29-4DCD-A0DB-386613126E5F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197829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74CC5-83C8-477A-B4C0-87C7B473F811}" type="datetime1">
              <a:rPr lang="bg-BG" smtClean="0"/>
              <a:pPr/>
              <a:t>5.7.2020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A8749-EB29-4DCD-A0DB-386613126E5F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305218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6C4EE-86E9-4491-BBF4-67E1F770F7D7}" type="datetime1">
              <a:rPr lang="bg-BG" smtClean="0"/>
              <a:pPr/>
              <a:t>5.7.2020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A8749-EB29-4DCD-A0DB-386613126E5F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337407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DC711-36AC-4BC3-ADBB-60D98D4CED99}" type="datetime1">
              <a:rPr lang="bg-BG" smtClean="0"/>
              <a:pPr/>
              <a:t>5.7.2020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A8749-EB29-4DCD-A0DB-386613126E5F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986504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8191D-F959-4E65-8CD3-83ED9C12D2D7}" type="datetime1">
              <a:rPr lang="bg-BG" smtClean="0"/>
              <a:pPr/>
              <a:t>5.7.2020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A8749-EB29-4DCD-A0DB-386613126E5F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818714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36438-9D89-4869-A5A5-9F1108F4AE5C}" type="datetime1">
              <a:rPr lang="bg-BG" smtClean="0"/>
              <a:pPr/>
              <a:t>5.7.2020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A8749-EB29-4DCD-A0DB-386613126E5F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231925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703B583F-21B3-4D07-88F8-1FB7549F30F7}" type="datetime1">
              <a:rPr lang="bg-BG" smtClean="0"/>
              <a:pPr/>
              <a:t>5.7.2020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bg-B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CFA8749-EB29-4DCD-A0DB-386613126E5F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427574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8" r:id="rId1"/>
    <p:sldLayoutId id="2147483979" r:id="rId2"/>
    <p:sldLayoutId id="2147483980" r:id="rId3"/>
    <p:sldLayoutId id="2147483981" r:id="rId4"/>
    <p:sldLayoutId id="2147483982" r:id="rId5"/>
    <p:sldLayoutId id="2147483983" r:id="rId6"/>
    <p:sldLayoutId id="2147483984" r:id="rId7"/>
    <p:sldLayoutId id="2147483985" r:id="rId8"/>
    <p:sldLayoutId id="2147483986" r:id="rId9"/>
    <p:sldLayoutId id="2147483987" r:id="rId10"/>
    <p:sldLayoutId id="2147483988" r:id="rId11"/>
    <p:sldLayoutId id="2147483989" r:id="rId12"/>
    <p:sldLayoutId id="2147483990" r:id="rId13"/>
    <p:sldLayoutId id="2147483991" r:id="rId14"/>
    <p:sldLayoutId id="2147483992" r:id="rId15"/>
    <p:sldLayoutId id="2147483993" r:id="rId16"/>
    <p:sldLayoutId id="2147483994" r:id="rId17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5.png"/><Relationship Id="rId7" Type="http://schemas.openxmlformats.org/officeDocument/2006/relationships/image" Target="../media/image1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6.png"/><Relationship Id="rId9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2015" y="1363286"/>
            <a:ext cx="11272058" cy="4580313"/>
          </a:xfrm>
        </p:spPr>
        <p:txBody>
          <a:bodyPr>
            <a:noAutofit/>
          </a:bodyPr>
          <a:lstStyle/>
          <a:p>
            <a:r>
              <a:rPr lang="bg-BG" sz="28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</a:t>
            </a:r>
            <a:r>
              <a:rPr lang="ru-RU" sz="28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BG05M2OP001-2.01</a:t>
            </a:r>
            <a:r>
              <a:rPr lang="en-US" sz="28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8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-0001 „Подкрепа за успех“</a:t>
            </a:r>
            <a:r>
              <a:rPr lang="bg-BG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r>
              <a:rPr lang="bg-BG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финансиран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Оперативна 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програма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„наука и образование за 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интелигентен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растеж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 2014 - 2020 г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ru-RU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съфинансирана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 </a:t>
            </a:r>
            <a:r>
              <a:rPr lang="ru-RU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Европейския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социален фонд</a:t>
            </a:r>
            <a:endParaRPr lang="ru-RU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cap="non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bg-BG" sz="240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ОУ”Христо Ботев” с. Камбурово 3 клас</a:t>
            </a:r>
          </a:p>
          <a:p>
            <a:r>
              <a:rPr lang="bg-BG" sz="240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Ръководител: Й. Велинов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31"/>
          <a:stretch/>
        </p:blipFill>
        <p:spPr bwMode="auto">
          <a:xfrm>
            <a:off x="1524000" y="195088"/>
            <a:ext cx="1599073" cy="540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9037" y="195088"/>
            <a:ext cx="1528963" cy="54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4036" y="195088"/>
            <a:ext cx="1774037" cy="540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703709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83411" y="848834"/>
            <a:ext cx="10495279" cy="51753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2400" b="1" i="1" dirty="0" smtClean="0"/>
              <a:t>Общи и специфични цели</a:t>
            </a:r>
            <a:endParaRPr lang="bg-BG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31"/>
          <a:stretch/>
        </p:blipFill>
        <p:spPr bwMode="auto">
          <a:xfrm>
            <a:off x="1524000" y="195088"/>
            <a:ext cx="1599073" cy="540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9037" y="195088"/>
            <a:ext cx="1528963" cy="54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4036" y="195088"/>
            <a:ext cx="1774037" cy="54007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3183579"/>
            <a:ext cx="11656029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endParaRPr lang="ru-RU" b="1" dirty="0" smtClean="0">
              <a:solidFill>
                <a:prstClr val="black"/>
              </a:solidFill>
            </a:endParaRPr>
          </a:p>
          <a:p>
            <a:pPr lvl="0" algn="just">
              <a:defRPr/>
            </a:pPr>
            <a:endParaRPr lang="ru-RU" b="1" dirty="0" smtClean="0">
              <a:solidFill>
                <a:prstClr val="black"/>
              </a:solidFill>
            </a:endParaRPr>
          </a:p>
          <a:p>
            <a:pPr lvl="0" algn="just">
              <a:defRPr/>
            </a:pPr>
            <a:endParaRPr lang="ru-RU" b="1" dirty="0" smtClean="0">
              <a:solidFill>
                <a:prstClr val="black"/>
              </a:solidFill>
            </a:endParaRPr>
          </a:p>
          <a:p>
            <a:pPr lvl="0" algn="just">
              <a:defRPr/>
            </a:pPr>
            <a:r>
              <a:rPr lang="ru-RU" sz="1600" b="1" dirty="0" smtClean="0">
                <a:solidFill>
                  <a:prstClr val="black"/>
                </a:solidFill>
              </a:rPr>
              <a:t>Цел</a:t>
            </a:r>
            <a:r>
              <a:rPr lang="ru-RU" sz="1600" b="1" dirty="0">
                <a:solidFill>
                  <a:prstClr val="black"/>
                </a:solidFill>
              </a:rPr>
              <a:t>:</a:t>
            </a:r>
          </a:p>
          <a:p>
            <a:pPr lvl="0" algn="just">
              <a:defRPr/>
            </a:pPr>
            <a:r>
              <a:rPr lang="ru-RU" sz="1600" b="1" dirty="0">
                <a:solidFill>
                  <a:prstClr val="black"/>
                </a:solidFill>
              </a:rPr>
              <a:t>Да се </a:t>
            </a:r>
            <a:r>
              <a:rPr lang="ru-RU" sz="1600" b="1" dirty="0" err="1">
                <a:solidFill>
                  <a:prstClr val="black"/>
                </a:solidFill>
              </a:rPr>
              <a:t>затвърдят</a:t>
            </a:r>
            <a:r>
              <a:rPr lang="ru-RU" sz="1600" b="1" dirty="0">
                <a:solidFill>
                  <a:prstClr val="black"/>
                </a:solidFill>
              </a:rPr>
              <a:t> </a:t>
            </a:r>
            <a:r>
              <a:rPr lang="ru-RU" sz="1600" b="1" dirty="0" err="1">
                <a:solidFill>
                  <a:prstClr val="black"/>
                </a:solidFill>
              </a:rPr>
              <a:t>уменията</a:t>
            </a:r>
            <a:r>
              <a:rPr lang="ru-RU" sz="1600" b="1" dirty="0">
                <a:solidFill>
                  <a:prstClr val="black"/>
                </a:solidFill>
              </a:rPr>
              <a:t> на </a:t>
            </a:r>
            <a:r>
              <a:rPr lang="ru-RU" sz="1600" b="1" dirty="0" err="1">
                <a:solidFill>
                  <a:prstClr val="black"/>
                </a:solidFill>
              </a:rPr>
              <a:t>учениците</a:t>
            </a:r>
            <a:r>
              <a:rPr lang="ru-RU" sz="1600" b="1" dirty="0">
                <a:solidFill>
                  <a:prstClr val="black"/>
                </a:solidFill>
              </a:rPr>
              <a:t> за </a:t>
            </a:r>
            <a:r>
              <a:rPr lang="ru-RU" sz="1600" b="1" dirty="0" err="1">
                <a:solidFill>
                  <a:prstClr val="black"/>
                </a:solidFill>
              </a:rPr>
              <a:t>общуване</a:t>
            </a:r>
            <a:r>
              <a:rPr lang="ru-RU" sz="1600" b="1" dirty="0">
                <a:solidFill>
                  <a:prstClr val="black"/>
                </a:solidFill>
              </a:rPr>
              <a:t>, чрез: - </a:t>
            </a:r>
            <a:r>
              <a:rPr lang="ru-RU" sz="1600" b="1" dirty="0" err="1">
                <a:solidFill>
                  <a:prstClr val="black"/>
                </a:solidFill>
              </a:rPr>
              <a:t>обогатяване</a:t>
            </a:r>
            <a:r>
              <a:rPr lang="ru-RU" sz="1600" b="1" dirty="0">
                <a:solidFill>
                  <a:prstClr val="black"/>
                </a:solidFill>
              </a:rPr>
              <a:t> и </a:t>
            </a:r>
            <a:r>
              <a:rPr lang="ru-RU" sz="1600" b="1" dirty="0" err="1">
                <a:solidFill>
                  <a:prstClr val="black"/>
                </a:solidFill>
              </a:rPr>
              <a:t>задълбочаване</a:t>
            </a:r>
            <a:r>
              <a:rPr lang="ru-RU" sz="1600" b="1" dirty="0">
                <a:solidFill>
                  <a:prstClr val="black"/>
                </a:solidFill>
              </a:rPr>
              <a:t> на </a:t>
            </a:r>
            <a:r>
              <a:rPr lang="ru-RU" sz="1600" b="1" dirty="0" err="1">
                <a:solidFill>
                  <a:prstClr val="black"/>
                </a:solidFill>
              </a:rPr>
              <a:t>знанията</a:t>
            </a:r>
            <a:r>
              <a:rPr lang="ru-RU" sz="1600" b="1" dirty="0">
                <a:solidFill>
                  <a:prstClr val="black"/>
                </a:solidFill>
              </a:rPr>
              <a:t> за </a:t>
            </a:r>
            <a:r>
              <a:rPr lang="ru-RU" sz="1600" b="1" dirty="0" err="1">
                <a:solidFill>
                  <a:prstClr val="black"/>
                </a:solidFill>
              </a:rPr>
              <a:t>основни</a:t>
            </a:r>
            <a:r>
              <a:rPr lang="ru-RU" sz="1600" b="1" dirty="0">
                <a:solidFill>
                  <a:prstClr val="black"/>
                </a:solidFill>
              </a:rPr>
              <a:t> </a:t>
            </a:r>
            <a:r>
              <a:rPr lang="ru-RU" sz="1600" b="1" dirty="0" err="1">
                <a:solidFill>
                  <a:prstClr val="black"/>
                </a:solidFill>
              </a:rPr>
              <a:t>езикови</a:t>
            </a:r>
            <a:r>
              <a:rPr lang="ru-RU" sz="1600" b="1" dirty="0">
                <a:solidFill>
                  <a:prstClr val="black"/>
                </a:solidFill>
              </a:rPr>
              <a:t> </a:t>
            </a:r>
            <a:r>
              <a:rPr lang="ru-RU" sz="1600" b="1" dirty="0" err="1">
                <a:solidFill>
                  <a:prstClr val="black"/>
                </a:solidFill>
              </a:rPr>
              <a:t>единици</a:t>
            </a:r>
            <a:r>
              <a:rPr lang="ru-RU" sz="1600" b="1" dirty="0">
                <a:solidFill>
                  <a:prstClr val="black"/>
                </a:solidFill>
              </a:rPr>
              <a:t>; - </a:t>
            </a:r>
            <a:r>
              <a:rPr lang="ru-RU" sz="1600" b="1" dirty="0" err="1">
                <a:solidFill>
                  <a:prstClr val="black"/>
                </a:solidFill>
              </a:rPr>
              <a:t>правоговорни</a:t>
            </a:r>
            <a:r>
              <a:rPr lang="ru-RU" sz="1600" b="1" dirty="0">
                <a:solidFill>
                  <a:prstClr val="black"/>
                </a:solidFill>
              </a:rPr>
              <a:t>, </a:t>
            </a:r>
            <a:r>
              <a:rPr lang="ru-RU" sz="1600" b="1" dirty="0" err="1">
                <a:solidFill>
                  <a:prstClr val="black"/>
                </a:solidFill>
              </a:rPr>
              <a:t>правописни</a:t>
            </a:r>
            <a:r>
              <a:rPr lang="ru-RU" sz="1600" b="1" dirty="0">
                <a:solidFill>
                  <a:prstClr val="black"/>
                </a:solidFill>
              </a:rPr>
              <a:t>, </a:t>
            </a:r>
            <a:r>
              <a:rPr lang="ru-RU" sz="1600" b="1" dirty="0" err="1">
                <a:solidFill>
                  <a:prstClr val="black"/>
                </a:solidFill>
              </a:rPr>
              <a:t>пунктуационни</a:t>
            </a:r>
            <a:r>
              <a:rPr lang="ru-RU" sz="1600" b="1" dirty="0">
                <a:solidFill>
                  <a:prstClr val="black"/>
                </a:solidFill>
              </a:rPr>
              <a:t> и </a:t>
            </a:r>
            <a:r>
              <a:rPr lang="ru-RU" sz="1600" b="1" dirty="0" err="1">
                <a:solidFill>
                  <a:prstClr val="black"/>
                </a:solidFill>
              </a:rPr>
              <a:t>граматични</a:t>
            </a:r>
            <a:r>
              <a:rPr lang="ru-RU" sz="1600" b="1" dirty="0">
                <a:solidFill>
                  <a:prstClr val="black"/>
                </a:solidFill>
              </a:rPr>
              <a:t> </a:t>
            </a:r>
            <a:r>
              <a:rPr lang="ru-RU" sz="1600" b="1" dirty="0" err="1">
                <a:solidFill>
                  <a:prstClr val="black"/>
                </a:solidFill>
              </a:rPr>
              <a:t>норми</a:t>
            </a:r>
            <a:r>
              <a:rPr lang="ru-RU" sz="1600" b="1" dirty="0">
                <a:solidFill>
                  <a:prstClr val="black"/>
                </a:solidFill>
              </a:rPr>
              <a:t> на </a:t>
            </a:r>
            <a:r>
              <a:rPr lang="ru-RU" sz="1600" b="1" dirty="0" err="1">
                <a:solidFill>
                  <a:prstClr val="black"/>
                </a:solidFill>
              </a:rPr>
              <a:t>книжовния</a:t>
            </a:r>
            <a:r>
              <a:rPr lang="ru-RU" sz="1600" b="1" dirty="0">
                <a:solidFill>
                  <a:prstClr val="black"/>
                </a:solidFill>
              </a:rPr>
              <a:t> </a:t>
            </a:r>
            <a:r>
              <a:rPr lang="ru-RU" sz="1600" b="1" dirty="0" err="1">
                <a:solidFill>
                  <a:prstClr val="black"/>
                </a:solidFill>
              </a:rPr>
              <a:t>език</a:t>
            </a:r>
            <a:r>
              <a:rPr lang="ru-RU" sz="1600" b="1" dirty="0" smtClean="0">
                <a:solidFill>
                  <a:prstClr val="black"/>
                </a:solidFill>
              </a:rPr>
              <a:t>.</a:t>
            </a:r>
          </a:p>
          <a:p>
            <a:pPr lvl="0" algn="just">
              <a:defRPr/>
            </a:pPr>
            <a:r>
              <a:rPr lang="ru-RU" sz="1600" b="1" dirty="0" smtClean="0">
                <a:solidFill>
                  <a:prstClr val="black"/>
                </a:solidFill>
              </a:rPr>
              <a:t>Цел</a:t>
            </a:r>
            <a:r>
              <a:rPr lang="ru-RU" sz="1600" b="1" dirty="0">
                <a:solidFill>
                  <a:prstClr val="black"/>
                </a:solidFill>
              </a:rPr>
              <a:t>:</a:t>
            </a:r>
          </a:p>
          <a:p>
            <a:pPr lvl="0" algn="just">
              <a:defRPr/>
            </a:pPr>
            <a:r>
              <a:rPr lang="ru-RU" sz="1600" b="1" dirty="0" err="1">
                <a:solidFill>
                  <a:prstClr val="black"/>
                </a:solidFill>
              </a:rPr>
              <a:t>Актуализиране</a:t>
            </a:r>
            <a:r>
              <a:rPr lang="ru-RU" sz="1600" b="1" dirty="0">
                <a:solidFill>
                  <a:prstClr val="black"/>
                </a:solidFill>
              </a:rPr>
              <a:t> и </a:t>
            </a:r>
            <a:r>
              <a:rPr lang="ru-RU" sz="1600" b="1" dirty="0" err="1">
                <a:solidFill>
                  <a:prstClr val="black"/>
                </a:solidFill>
              </a:rPr>
              <a:t>усвояване</a:t>
            </a:r>
            <a:r>
              <a:rPr lang="ru-RU" sz="1600" b="1" dirty="0">
                <a:solidFill>
                  <a:prstClr val="black"/>
                </a:solidFill>
              </a:rPr>
              <a:t> на </a:t>
            </a:r>
            <a:r>
              <a:rPr lang="ru-RU" sz="1600" b="1" dirty="0" err="1">
                <a:solidFill>
                  <a:prstClr val="black"/>
                </a:solidFill>
              </a:rPr>
              <a:t>знанията</a:t>
            </a:r>
            <a:r>
              <a:rPr lang="ru-RU" sz="1600" b="1" dirty="0">
                <a:solidFill>
                  <a:prstClr val="black"/>
                </a:solidFill>
              </a:rPr>
              <a:t> и </a:t>
            </a:r>
            <a:r>
              <a:rPr lang="ru-RU" sz="1600" b="1" dirty="0" err="1">
                <a:solidFill>
                  <a:prstClr val="black"/>
                </a:solidFill>
              </a:rPr>
              <a:t>уменията</a:t>
            </a:r>
            <a:r>
              <a:rPr lang="ru-RU" sz="1600" b="1" dirty="0">
                <a:solidFill>
                  <a:prstClr val="black"/>
                </a:solidFill>
              </a:rPr>
              <a:t> за </a:t>
            </a:r>
            <a:r>
              <a:rPr lang="ru-RU" sz="1600" b="1" dirty="0" err="1">
                <a:solidFill>
                  <a:prstClr val="black"/>
                </a:solidFill>
              </a:rPr>
              <a:t>действията</a:t>
            </a:r>
            <a:r>
              <a:rPr lang="ru-RU" sz="1600" b="1" dirty="0">
                <a:solidFill>
                  <a:prstClr val="black"/>
                </a:solidFill>
              </a:rPr>
              <a:t> с </a:t>
            </a:r>
            <a:r>
              <a:rPr lang="ru-RU" sz="1600" b="1" dirty="0" err="1">
                <a:solidFill>
                  <a:prstClr val="black"/>
                </a:solidFill>
              </a:rPr>
              <a:t>числата</a:t>
            </a:r>
            <a:r>
              <a:rPr lang="ru-RU" sz="1600" b="1" dirty="0">
                <a:solidFill>
                  <a:prstClr val="black"/>
                </a:solidFill>
              </a:rPr>
              <a:t> до </a:t>
            </a:r>
            <a:r>
              <a:rPr lang="ru-RU" sz="1600" b="1" dirty="0" smtClean="0">
                <a:solidFill>
                  <a:prstClr val="black"/>
                </a:solidFill>
              </a:rPr>
              <a:t>1000.Систематизиране </a:t>
            </a:r>
            <a:r>
              <a:rPr lang="ru-RU" sz="1600" b="1" dirty="0">
                <a:solidFill>
                  <a:prstClr val="black"/>
                </a:solidFill>
              </a:rPr>
              <a:t>на представите за </a:t>
            </a:r>
            <a:r>
              <a:rPr lang="ru-RU" sz="1600" b="1" dirty="0" err="1">
                <a:solidFill>
                  <a:prstClr val="black"/>
                </a:solidFill>
              </a:rPr>
              <a:t>геометричните</a:t>
            </a:r>
            <a:r>
              <a:rPr lang="ru-RU" sz="1600" b="1" dirty="0">
                <a:solidFill>
                  <a:prstClr val="black"/>
                </a:solidFill>
              </a:rPr>
              <a:t> </a:t>
            </a:r>
            <a:r>
              <a:rPr lang="ru-RU" sz="1600" b="1" dirty="0" err="1">
                <a:solidFill>
                  <a:prstClr val="black"/>
                </a:solidFill>
              </a:rPr>
              <a:t>фигури</a:t>
            </a:r>
            <a:r>
              <a:rPr lang="ru-RU" sz="1600" b="1" dirty="0">
                <a:solidFill>
                  <a:prstClr val="black"/>
                </a:solidFill>
              </a:rPr>
              <a:t>. </a:t>
            </a:r>
            <a:r>
              <a:rPr lang="ru-RU" sz="1600" b="1" dirty="0" err="1">
                <a:solidFill>
                  <a:prstClr val="black"/>
                </a:solidFill>
              </a:rPr>
              <a:t>Актуализиране</a:t>
            </a:r>
            <a:r>
              <a:rPr lang="ru-RU" sz="1600" b="1" dirty="0">
                <a:solidFill>
                  <a:prstClr val="black"/>
                </a:solidFill>
              </a:rPr>
              <a:t> и </a:t>
            </a:r>
            <a:r>
              <a:rPr lang="ru-RU" sz="1600" b="1" dirty="0" err="1">
                <a:solidFill>
                  <a:prstClr val="black"/>
                </a:solidFill>
              </a:rPr>
              <a:t>затвърждаване</a:t>
            </a:r>
            <a:r>
              <a:rPr lang="ru-RU" sz="1600" b="1" dirty="0">
                <a:solidFill>
                  <a:prstClr val="black"/>
                </a:solidFill>
              </a:rPr>
              <a:t> на </a:t>
            </a:r>
            <a:r>
              <a:rPr lang="ru-RU" sz="1600" b="1" dirty="0" err="1">
                <a:solidFill>
                  <a:prstClr val="black"/>
                </a:solidFill>
              </a:rPr>
              <a:t>знанията</a:t>
            </a:r>
            <a:r>
              <a:rPr lang="ru-RU" sz="1600" b="1" dirty="0">
                <a:solidFill>
                  <a:prstClr val="black"/>
                </a:solidFill>
              </a:rPr>
              <a:t> за </a:t>
            </a:r>
            <a:r>
              <a:rPr lang="ru-RU" sz="1600" b="1" dirty="0" err="1">
                <a:solidFill>
                  <a:prstClr val="black"/>
                </a:solidFill>
              </a:rPr>
              <a:t>мерните</a:t>
            </a:r>
            <a:r>
              <a:rPr lang="ru-RU" sz="1600" b="1" dirty="0">
                <a:solidFill>
                  <a:prstClr val="black"/>
                </a:solidFill>
              </a:rPr>
              <a:t> </a:t>
            </a:r>
            <a:r>
              <a:rPr lang="ru-RU" sz="1600" b="1" dirty="0" err="1" smtClean="0">
                <a:solidFill>
                  <a:prstClr val="black"/>
                </a:solidFill>
              </a:rPr>
              <a:t>единици</a:t>
            </a:r>
            <a:r>
              <a:rPr lang="ru-RU" sz="1600" b="1" dirty="0" smtClean="0">
                <a:solidFill>
                  <a:prstClr val="black"/>
                </a:solidFill>
              </a:rPr>
              <a:t> и </a:t>
            </a:r>
            <a:r>
              <a:rPr lang="ru-RU" sz="1600" b="1" dirty="0" err="1" smtClean="0">
                <a:solidFill>
                  <a:prstClr val="black"/>
                </a:solidFill>
              </a:rPr>
              <a:t>текстови</a:t>
            </a:r>
            <a:r>
              <a:rPr lang="ru-RU" sz="1600" b="1" dirty="0" smtClean="0">
                <a:solidFill>
                  <a:prstClr val="black"/>
                </a:solidFill>
              </a:rPr>
              <a:t> задачи.</a:t>
            </a:r>
            <a:endParaRPr kumimoji="0" lang="bg-BG" sz="1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9" name="Правоъгълник 8"/>
          <p:cNvSpPr/>
          <p:nvPr/>
        </p:nvSpPr>
        <p:spPr>
          <a:xfrm>
            <a:off x="242170" y="1300660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bg-BG" dirty="0" smtClean="0"/>
              <a:t>Основната цел е да се подпомогне равния достъп до качествено образование от децата и по-пълното обхващане на учениците в училищното образование чрез дейности за преодоляване на затруднения в обучението и пропуски при усвояването на учебното съдържание по предмета, както и за развитие на потенциала и възможностите им за успешно завършване на  класа и за бъдеща социална и личностна реализация.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65896264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83411" y="848834"/>
            <a:ext cx="10495279" cy="51753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2400" b="1" i="1" dirty="0" smtClean="0"/>
              <a:t>специфични цели</a:t>
            </a:r>
            <a:endParaRPr lang="bg-BG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31"/>
          <a:stretch/>
        </p:blipFill>
        <p:spPr bwMode="auto">
          <a:xfrm>
            <a:off x="1524000" y="195088"/>
            <a:ext cx="1599073" cy="540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9037" y="195088"/>
            <a:ext cx="1528963" cy="54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4036" y="195088"/>
            <a:ext cx="1774037" cy="54007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3035" y="1480039"/>
            <a:ext cx="11656029" cy="8263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bg-BG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Намаляване на броя </a:t>
            </a:r>
            <a:r>
              <a:rPr lang="bg-BG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на преждевременно напусналите </a:t>
            </a:r>
            <a:r>
              <a:rPr lang="bg-BG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образователната система.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bg-BG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Подобряване на постиженията </a:t>
            </a:r>
            <a:r>
              <a:rPr lang="bg-BG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на учениците в риск от </a:t>
            </a:r>
            <a:r>
              <a:rPr lang="bg-BG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преждевременно </a:t>
            </a:r>
            <a:r>
              <a:rPr lang="bg-BG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напускане</a:t>
            </a:r>
            <a:r>
              <a:rPr lang="bg-BG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bg-BG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при овладяване на ключови компетентности.  </a:t>
            </a:r>
            <a:endParaRPr lang="bg-BG" sz="1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bg-BG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Повишаване на професионалната </a:t>
            </a:r>
            <a:r>
              <a:rPr lang="bg-BG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компетентност на педагогическите специалисти за оценяване </a:t>
            </a:r>
            <a:r>
              <a:rPr lang="bg-BG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на риска от отпадане на учениците от </a:t>
            </a:r>
            <a:r>
              <a:rPr lang="bg-BG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образователната </a:t>
            </a:r>
            <a:r>
              <a:rPr lang="bg-BG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система.</a:t>
            </a:r>
            <a:r>
              <a:rPr lang="bg-BG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bg-BG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bg-BG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Използване на системата за </a:t>
            </a:r>
            <a:r>
              <a:rPr lang="bg-BG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кариерното </a:t>
            </a:r>
            <a:r>
              <a:rPr lang="bg-BG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ориентиране и консултиране </a:t>
            </a:r>
            <a:r>
              <a:rPr lang="bg-BG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за подкрепа на ученици, които са в риск от преждевременно напускане на образователната </a:t>
            </a:r>
            <a:r>
              <a:rPr lang="bg-BG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система.</a:t>
            </a: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bg-BG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Оптимизиране на взаимодействието </a:t>
            </a:r>
            <a:r>
              <a:rPr lang="bg-BG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на училището с родителите на учениците от уязвимите групи и с местната общност за устойчивото задържане на учениците в училище. </a:t>
            </a:r>
            <a:endParaRPr lang="bg-BG" sz="1600" dirty="0" smtClean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bg-B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Създаване на </a:t>
            </a:r>
            <a:r>
              <a:rPr lang="bg-BG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мотивираща </a:t>
            </a:r>
            <a:r>
              <a:rPr lang="bg-BG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и позитивна среда за популяризиране на постиженията, компетентностите и творческите резултати на учениците </a:t>
            </a:r>
            <a:r>
              <a:rPr lang="bg-BG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bg-BG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междуучилищни</a:t>
            </a:r>
            <a:r>
              <a:rPr lang="bg-BG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bg-BG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дейности и инициативи.</a:t>
            </a:r>
            <a:endParaRPr lang="en-GB" sz="1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4002056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83411" y="848834"/>
            <a:ext cx="10495279" cy="51753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2400" b="1" i="1" dirty="0" smtClean="0"/>
              <a:t>изпълнение на дейност 3</a:t>
            </a:r>
            <a:endParaRPr lang="bg-BG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31"/>
          <a:stretch/>
        </p:blipFill>
        <p:spPr bwMode="auto">
          <a:xfrm>
            <a:off x="1524000" y="195088"/>
            <a:ext cx="1599073" cy="540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9037" y="195088"/>
            <a:ext cx="1528963" cy="54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4036" y="195088"/>
            <a:ext cx="1774037" cy="54007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82139" y="1580777"/>
            <a:ext cx="10622232" cy="7409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GB" b="1" u="sng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Допълнително</a:t>
            </a:r>
            <a:r>
              <a:rPr lang="en-GB" b="1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b="1" u="sng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обучение</a:t>
            </a:r>
            <a:r>
              <a:rPr lang="en-GB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b="1" u="sng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</a:t>
            </a:r>
            <a:r>
              <a:rPr lang="en-GB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b="1" u="sng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учениците</a:t>
            </a:r>
            <a:r>
              <a:rPr lang="en-GB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bg-BG" b="1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 3</a:t>
            </a:r>
            <a:r>
              <a:rPr lang="en-GB" b="1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b="1" u="sng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клас</a:t>
            </a:r>
            <a:r>
              <a:rPr lang="en-GB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en-GB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bg-BG" b="1" i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1.1</a:t>
            </a:r>
            <a:r>
              <a:rPr lang="en-GB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GB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</a:t>
            </a:r>
            <a:r>
              <a:rPr lang="en-GB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български</a:t>
            </a:r>
            <a:r>
              <a:rPr lang="en-GB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език</a:t>
            </a:r>
            <a:r>
              <a:rPr lang="en-GB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lang="en-GB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литература</a:t>
            </a:r>
            <a:r>
              <a:rPr lang="en-GB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lang="en-GB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</a:t>
            </a:r>
            <a:r>
              <a:rPr lang="en-GB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b="1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математика</a:t>
            </a:r>
            <a:r>
              <a:rPr lang="en-GB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GB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GB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en-GB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учебни</a:t>
            </a:r>
            <a:r>
              <a:rPr lang="en-GB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дни</a:t>
            </a:r>
            <a:r>
              <a:rPr lang="en-GB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извън</a:t>
            </a:r>
            <a:r>
              <a:rPr lang="en-GB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часовете</a:t>
            </a:r>
            <a:r>
              <a:rPr lang="en-GB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</a:t>
            </a:r>
            <a:r>
              <a:rPr lang="en-GB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училищния</a:t>
            </a:r>
            <a:r>
              <a:rPr lang="en-GB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уч.план</a:t>
            </a:r>
            <a:r>
              <a:rPr lang="en-GB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bg-BG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bg-BG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GB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</a:t>
            </a:r>
            <a:r>
              <a:rPr lang="en-GB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групи</a:t>
            </a:r>
            <a:r>
              <a:rPr lang="en-GB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 </a:t>
            </a:r>
            <a:r>
              <a:rPr lang="bg-BG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6</a:t>
            </a:r>
            <a:r>
              <a:rPr lang="en-GB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ученици</a:t>
            </a:r>
            <a:r>
              <a:rPr lang="bg-BG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</a:t>
            </a:r>
            <a:r>
              <a:rPr lang="bg-BG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 60ч.</a:t>
            </a:r>
            <a:endParaRPr lang="en-GB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en-GB" sz="16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</a:t>
            </a:r>
            <a:r>
              <a:rPr lang="en-GB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време</a:t>
            </a:r>
            <a:r>
              <a:rPr lang="en-GB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</a:t>
            </a:r>
            <a:r>
              <a:rPr lang="en-GB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лятната</a:t>
            </a:r>
            <a:r>
              <a:rPr lang="en-GB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ваканция</a:t>
            </a:r>
            <a:r>
              <a:rPr lang="en-GB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bg-BG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GB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</a:t>
            </a:r>
            <a:r>
              <a:rPr lang="en-GB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80 </a:t>
            </a:r>
            <a:r>
              <a:rPr lang="en-GB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учебни</a:t>
            </a:r>
            <a:r>
              <a:rPr lang="en-GB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часа</a:t>
            </a:r>
            <a:r>
              <a:rPr lang="bg-BG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bg-BG" sz="1600" b="1" i="1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bg-BG" sz="1600" b="1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1.2. </a:t>
            </a:r>
            <a:r>
              <a:rPr lang="en-GB" sz="1600" b="1" i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По</a:t>
            </a:r>
            <a:r>
              <a:rPr lang="en-GB" sz="1600" b="1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bg-BG" sz="1600" b="1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математика: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GB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извън</a:t>
            </a:r>
            <a:r>
              <a:rPr lang="en-GB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часовете</a:t>
            </a:r>
            <a:r>
              <a:rPr lang="en-GB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</a:t>
            </a:r>
            <a:r>
              <a:rPr lang="en-GB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училищния</a:t>
            </a:r>
            <a:r>
              <a:rPr lang="en-GB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</a:t>
            </a:r>
            <a:r>
              <a:rPr lang="en-GB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GB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план</a:t>
            </a:r>
            <a:r>
              <a:rPr lang="bg-BG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GB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</a:t>
            </a:r>
            <a:r>
              <a:rPr lang="en-GB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група</a:t>
            </a:r>
            <a:r>
              <a:rPr lang="en-GB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</a:t>
            </a:r>
            <a:r>
              <a:rPr lang="en-GB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bg-BG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en-GB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ученици</a:t>
            </a:r>
            <a:r>
              <a:rPr lang="en-GB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en-GB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GB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</a:t>
            </a:r>
            <a:r>
              <a:rPr lang="en-GB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време</a:t>
            </a:r>
            <a:r>
              <a:rPr lang="en-GB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</a:t>
            </a:r>
            <a:r>
              <a:rPr lang="en-GB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лятната</a:t>
            </a:r>
            <a:r>
              <a:rPr lang="en-GB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ваканция</a:t>
            </a:r>
            <a:r>
              <a:rPr lang="en-GB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bg-BG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GB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</a:t>
            </a:r>
            <a:r>
              <a:rPr lang="en-GB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bg-BG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GB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 </a:t>
            </a:r>
            <a:r>
              <a:rPr lang="en-GB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</a:t>
            </a:r>
            <a:r>
              <a:rPr lang="en-GB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ч.;</a:t>
            </a:r>
            <a:endParaRPr lang="en-GB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GB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1600" b="1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bg-BG" sz="16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endParaRPr lang="bg-BG" sz="16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endParaRPr lang="bg-BG" sz="16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endParaRPr lang="bg-BG" sz="16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endParaRPr lang="bg-BG" sz="16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endParaRPr lang="bg-BG" sz="16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endParaRPr lang="bg-BG" sz="16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endParaRPr lang="bg-BG" sz="16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endParaRPr lang="bg-BG" sz="16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endParaRPr lang="en-GB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9437430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 descr="D:\Dokumenti\3 klas\Snimki PU\105921358_2476736409290440_4008955507838223610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7575" y="594203"/>
            <a:ext cx="3917515" cy="2938136"/>
          </a:xfrm>
          <a:prstGeom prst="rect">
            <a:avLst/>
          </a:prstGeom>
          <a:noFill/>
        </p:spPr>
      </p:pic>
      <p:pic>
        <p:nvPicPr>
          <p:cNvPr id="3074" name="Picture 2" descr="D:\Dokumenti\3 klas\Snimki PU\105477993_593227771605305_8554252612219335996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3262" y="3200400"/>
            <a:ext cx="2443410" cy="3331923"/>
          </a:xfrm>
          <a:prstGeom prst="rect">
            <a:avLst/>
          </a:prstGeom>
          <a:noFill/>
        </p:spPr>
      </p:pic>
      <p:pic>
        <p:nvPicPr>
          <p:cNvPr id="3075" name="Picture 3" descr="D:\Dokumenti\3 klas\Snimki PU\105693047_963091734120061_6287390486959225589_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48407" y="243475"/>
            <a:ext cx="4339224" cy="3254418"/>
          </a:xfrm>
          <a:prstGeom prst="rect">
            <a:avLst/>
          </a:prstGeom>
          <a:noFill/>
        </p:spPr>
      </p:pic>
      <p:pic>
        <p:nvPicPr>
          <p:cNvPr id="1026" name="Picture 2" descr="D:\Dokumenti\3 klas\Snimki PU\105427213_693151191257380_5019934268973709004_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60929" y="3432132"/>
            <a:ext cx="2142995" cy="2922266"/>
          </a:xfrm>
          <a:prstGeom prst="rect">
            <a:avLst/>
          </a:prstGeom>
          <a:noFill/>
        </p:spPr>
      </p:pic>
      <p:pic>
        <p:nvPicPr>
          <p:cNvPr id="1027" name="Picture 3" descr="D:\Dokumenti\3 klas\Snimki PU\105281367_596213547681723_1495426851255342896_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16239" y="2999984"/>
            <a:ext cx="2829212" cy="38580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67466753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863600"/>
            <a:ext cx="10364788" cy="64928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bg-BG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31"/>
          <a:stretch/>
        </p:blipFill>
        <p:spPr bwMode="auto">
          <a:xfrm>
            <a:off x="1524000" y="195088"/>
            <a:ext cx="1599073" cy="540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9037" y="195088"/>
            <a:ext cx="1528963" cy="54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4036" y="195088"/>
            <a:ext cx="1774037" cy="540073"/>
          </a:xfrm>
          <a:prstGeom prst="rect">
            <a:avLst/>
          </a:prstGeom>
        </p:spPr>
      </p:pic>
      <p:pic>
        <p:nvPicPr>
          <p:cNvPr id="2049" name="Picture 1" descr="D:\Dokumenti\3 klas\Snimki PU\105968741_642069883057081_6316980404974445170_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4320" y="1014610"/>
            <a:ext cx="2631510" cy="3588422"/>
          </a:xfrm>
          <a:prstGeom prst="rect">
            <a:avLst/>
          </a:prstGeom>
          <a:noFill/>
        </p:spPr>
      </p:pic>
      <p:pic>
        <p:nvPicPr>
          <p:cNvPr id="3" name="Picture 2" descr="D:\Dokumenti\3 klas\Snimki PU\105413459_3191634510874805_6093009801459493298_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02702" y="3620877"/>
            <a:ext cx="2557606" cy="3487644"/>
          </a:xfrm>
          <a:prstGeom prst="rect">
            <a:avLst/>
          </a:prstGeom>
          <a:noFill/>
        </p:spPr>
      </p:pic>
      <p:pic>
        <p:nvPicPr>
          <p:cNvPr id="5" name="Picture 3" descr="D:\Dokumenti\3 klas\Snimki PU\106138138_279261746462832_4584445682706158656_n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22517" y="3582445"/>
            <a:ext cx="2278067" cy="3106455"/>
          </a:xfrm>
          <a:prstGeom prst="rect">
            <a:avLst/>
          </a:prstGeom>
          <a:noFill/>
        </p:spPr>
      </p:pic>
      <p:pic>
        <p:nvPicPr>
          <p:cNvPr id="8" name="Picture 4" descr="D:\Dokumenti\3 klas\Snimki PU\98456275_379297736335943_7871886781040295936_n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46946" y="1333240"/>
            <a:ext cx="2994764" cy="2246073"/>
          </a:xfrm>
          <a:prstGeom prst="rect">
            <a:avLst/>
          </a:prstGeom>
          <a:noFill/>
        </p:spPr>
      </p:pic>
      <p:pic>
        <p:nvPicPr>
          <p:cNvPr id="9" name="Picture 5" descr="D:\Dokumenti\3 klas\Snimki PU\105942235_275915630290669_3075045068985993125_n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541708" y="1258084"/>
            <a:ext cx="2831926" cy="2123944"/>
          </a:xfrm>
          <a:prstGeom prst="rect">
            <a:avLst/>
          </a:prstGeom>
          <a:noFill/>
        </p:spPr>
      </p:pic>
      <p:pic>
        <p:nvPicPr>
          <p:cNvPr id="10" name="Picture 6" descr="D:\Dokumenti\3 klas\Snimki PU\106132204_937591926663195_624031597650404949_n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966554" y="3490847"/>
            <a:ext cx="3970750" cy="29780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7871854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8828" y="2378950"/>
            <a:ext cx="10364451" cy="1596177"/>
          </a:xfrm>
        </p:spPr>
        <p:txBody>
          <a:bodyPr>
            <a:noAutofit/>
          </a:bodyPr>
          <a:lstStyle/>
          <a:p>
            <a:r>
              <a:rPr lang="bg-BG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БЛАГОДАРЯ ЗА ВНИМАНИЕТО!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31"/>
          <a:stretch/>
        </p:blipFill>
        <p:spPr bwMode="auto">
          <a:xfrm>
            <a:off x="1524000" y="195088"/>
            <a:ext cx="1599073" cy="540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9037" y="195088"/>
            <a:ext cx="1528963" cy="54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4036" y="195088"/>
            <a:ext cx="1774037" cy="540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81677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roplet" id="{8984A317-299A-4E50-B45D-BFC9EDE2337A}" vid="{DEB094D4-7FD8-4F86-93D5-B0F1341EF58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1788</TotalTime>
  <Words>381</Words>
  <Application>Microsoft Office PowerPoint</Application>
  <PresentationFormat>По избор</PresentationFormat>
  <Paragraphs>53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7</vt:i4>
      </vt:variant>
    </vt:vector>
  </HeadingPairs>
  <TitlesOfParts>
    <vt:vector size="8" baseType="lpstr">
      <vt:lpstr>Droplet</vt:lpstr>
      <vt:lpstr>Презентация на PowerPoint</vt:lpstr>
      <vt:lpstr> Общи и специфични цели</vt:lpstr>
      <vt:lpstr> специфични цели</vt:lpstr>
      <vt:lpstr> изпълнение на дейност 3</vt:lpstr>
      <vt:lpstr>Презентация на PowerPoint</vt:lpstr>
      <vt:lpstr> </vt:lpstr>
      <vt:lpstr>БЛАГОДАРЯ ЗА ВНИМАНИЕТО!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gns</dc:creator>
  <cp:lastModifiedBy>Fujitsu-ah512-2</cp:lastModifiedBy>
  <cp:revision>276</cp:revision>
  <dcterms:created xsi:type="dcterms:W3CDTF">2018-11-04T17:14:49Z</dcterms:created>
  <dcterms:modified xsi:type="dcterms:W3CDTF">2020-07-05T14:26:21Z</dcterms:modified>
</cp:coreProperties>
</file>